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4" r:id="rId3"/>
  </p:sldMasterIdLst>
  <p:notesMasterIdLst>
    <p:notesMasterId r:id="rId18"/>
  </p:notesMasterIdLst>
  <p:sldIdLst>
    <p:sldId id="256" r:id="rId4"/>
    <p:sldId id="258" r:id="rId5"/>
    <p:sldId id="275" r:id="rId6"/>
    <p:sldId id="268" r:id="rId7"/>
    <p:sldId id="277" r:id="rId8"/>
    <p:sldId id="269" r:id="rId9"/>
    <p:sldId id="270" r:id="rId10"/>
    <p:sldId id="257" r:id="rId11"/>
    <p:sldId id="271" r:id="rId12"/>
    <p:sldId id="273" r:id="rId13"/>
    <p:sldId id="267" r:id="rId14"/>
    <p:sldId id="264" r:id="rId15"/>
    <p:sldId id="266" r:id="rId16"/>
    <p:sldId id="265" r:id="rId17"/>
  </p:sldIdLst>
  <p:sldSz cx="10693400" cy="7561263"/>
  <p:notesSz cx="6858000" cy="9144000"/>
  <p:defaultText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rone Homes" initials="TH" lastIdx="1" clrIdx="0">
    <p:extLst>
      <p:ext uri="{19B8F6BF-5375-455C-9EA6-DF929625EA0E}">
        <p15:presenceInfo xmlns:p15="http://schemas.microsoft.com/office/powerpoint/2012/main" userId="S::Tyrone.Homes@cornwall.gov.uk::d423e79d-4922-47a5-acfd-b6cb1258e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76" autoAdjust="0"/>
  </p:normalViewPr>
  <p:slideViewPr>
    <p:cSldViewPr>
      <p:cViewPr varScale="1">
        <p:scale>
          <a:sx n="52" d="100"/>
          <a:sy n="52" d="100"/>
        </p:scale>
        <p:origin x="1674" y="78"/>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D59-9757-4FC2-A0F4-92CD15F3AE97}" type="datetimeFigureOut">
              <a:rPr lang="en-GB" smtClean="0"/>
              <a:t>21/05/2021</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68463" rtl="0" eaLnBrk="1" latinLnBrk="0" hangingPunct="1">
      <a:defRPr sz="1200" kern="1200">
        <a:solidFill>
          <a:schemeClr val="tx1"/>
        </a:solidFill>
        <a:latin typeface="+mn-lt"/>
        <a:ea typeface="+mn-ea"/>
        <a:cs typeface="+mn-cs"/>
      </a:defRPr>
    </a:lvl1pPr>
    <a:lvl2pPr marL="484231" algn="l" defTabSz="968463" rtl="0" eaLnBrk="1" latinLnBrk="0" hangingPunct="1">
      <a:defRPr sz="1200" kern="1200">
        <a:solidFill>
          <a:schemeClr val="tx1"/>
        </a:solidFill>
        <a:latin typeface="+mn-lt"/>
        <a:ea typeface="+mn-ea"/>
        <a:cs typeface="+mn-cs"/>
      </a:defRPr>
    </a:lvl2pPr>
    <a:lvl3pPr marL="968463" algn="l" defTabSz="968463" rtl="0" eaLnBrk="1" latinLnBrk="0" hangingPunct="1">
      <a:defRPr sz="1200" kern="1200">
        <a:solidFill>
          <a:schemeClr val="tx1"/>
        </a:solidFill>
        <a:latin typeface="+mn-lt"/>
        <a:ea typeface="+mn-ea"/>
        <a:cs typeface="+mn-cs"/>
      </a:defRPr>
    </a:lvl3pPr>
    <a:lvl4pPr marL="1452695" algn="l" defTabSz="968463" rtl="0" eaLnBrk="1" latinLnBrk="0" hangingPunct="1">
      <a:defRPr sz="1200" kern="1200">
        <a:solidFill>
          <a:schemeClr val="tx1"/>
        </a:solidFill>
        <a:latin typeface="+mn-lt"/>
        <a:ea typeface="+mn-ea"/>
        <a:cs typeface="+mn-cs"/>
      </a:defRPr>
    </a:lvl4pPr>
    <a:lvl5pPr marL="1936927" algn="l" defTabSz="968463" rtl="0" eaLnBrk="1" latinLnBrk="0" hangingPunct="1">
      <a:defRPr sz="1200" kern="1200">
        <a:solidFill>
          <a:schemeClr val="tx1"/>
        </a:solidFill>
        <a:latin typeface="+mn-lt"/>
        <a:ea typeface="+mn-ea"/>
        <a:cs typeface="+mn-cs"/>
      </a:defRPr>
    </a:lvl5pPr>
    <a:lvl6pPr marL="2421158" algn="l" defTabSz="968463" rtl="0" eaLnBrk="1" latinLnBrk="0" hangingPunct="1">
      <a:defRPr sz="1200" kern="1200">
        <a:solidFill>
          <a:schemeClr val="tx1"/>
        </a:solidFill>
        <a:latin typeface="+mn-lt"/>
        <a:ea typeface="+mn-ea"/>
        <a:cs typeface="+mn-cs"/>
      </a:defRPr>
    </a:lvl6pPr>
    <a:lvl7pPr marL="2905390" algn="l" defTabSz="968463" rtl="0" eaLnBrk="1" latinLnBrk="0" hangingPunct="1">
      <a:defRPr sz="1200" kern="1200">
        <a:solidFill>
          <a:schemeClr val="tx1"/>
        </a:solidFill>
        <a:latin typeface="+mn-lt"/>
        <a:ea typeface="+mn-ea"/>
        <a:cs typeface="+mn-cs"/>
      </a:defRPr>
    </a:lvl7pPr>
    <a:lvl8pPr marL="3389622" algn="l" defTabSz="968463" rtl="0" eaLnBrk="1" latinLnBrk="0" hangingPunct="1">
      <a:defRPr sz="1200" kern="1200">
        <a:solidFill>
          <a:schemeClr val="tx1"/>
        </a:solidFill>
        <a:latin typeface="+mn-lt"/>
        <a:ea typeface="+mn-ea"/>
        <a:cs typeface="+mn-cs"/>
      </a:defRPr>
    </a:lvl8pPr>
    <a:lvl9pPr marL="3873853" algn="l" defTabSz="9684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a:t>
            </a:fld>
            <a:endParaRPr lang="en-GB"/>
          </a:p>
        </p:txBody>
      </p:sp>
    </p:spTree>
    <p:extLst>
      <p:ext uri="{BB962C8B-B14F-4D97-AF65-F5344CB8AC3E}">
        <p14:creationId xmlns:p14="http://schemas.microsoft.com/office/powerpoint/2010/main" val="274648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know the picture is too small to view meaningfully over Teams but you can study at your leisure as the slides will be forwarded on.</a:t>
            </a:r>
          </a:p>
          <a:p>
            <a:br>
              <a:rPr lang="en-GB" dirty="0"/>
            </a:br>
            <a:r>
              <a:rPr lang="en-GB" dirty="0"/>
              <a:t>The key take away and why it was worth showing here is that it show the full extent of community impacts announced.</a:t>
            </a:r>
          </a:p>
          <a:p>
            <a:endParaRPr lang="en-GB" dirty="0"/>
          </a:p>
          <a:p>
            <a:r>
              <a:rPr lang="en-GB" dirty="0"/>
              <a:t>Most are concentrated in the days of the actual summit however it does show that there are impacts which will be felt in the days up to and after the main event.</a:t>
            </a:r>
          </a:p>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2</a:t>
            </a:fld>
            <a:endParaRPr lang="en-GB"/>
          </a:p>
        </p:txBody>
      </p:sp>
    </p:spTree>
    <p:extLst>
      <p:ext uri="{BB962C8B-B14F-4D97-AF65-F5344CB8AC3E}">
        <p14:creationId xmlns:p14="http://schemas.microsoft.com/office/powerpoint/2010/main" val="301178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know the picture is too small to view meaningfully over Teams but you can study at your leisure as the slides will be forwarded on.</a:t>
            </a:r>
          </a:p>
          <a:p>
            <a:br>
              <a:rPr lang="en-GB" dirty="0"/>
            </a:br>
            <a:r>
              <a:rPr lang="en-GB" dirty="0"/>
              <a:t>The key take away and why it was worth showing here is that it show the full extent of community impacts announced.</a:t>
            </a:r>
          </a:p>
          <a:p>
            <a:endParaRPr lang="en-GB" dirty="0"/>
          </a:p>
          <a:p>
            <a:r>
              <a:rPr lang="en-GB" dirty="0"/>
              <a:t>Most are concentrated in the days of the actual summit however it does show that there are impacts which will be felt in the days up to and after the main event.</a:t>
            </a:r>
          </a:p>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3</a:t>
            </a:fld>
            <a:endParaRPr lang="en-GB"/>
          </a:p>
        </p:txBody>
      </p:sp>
    </p:spTree>
    <p:extLst>
      <p:ext uri="{BB962C8B-B14F-4D97-AF65-F5344CB8AC3E}">
        <p14:creationId xmlns:p14="http://schemas.microsoft.com/office/powerpoint/2010/main" val="147282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know the picture is too small to view meaningfully over Teams but you can study at your leisure as the slides will be forwarded on.</a:t>
            </a:r>
          </a:p>
          <a:p>
            <a:br>
              <a:rPr lang="en-GB" dirty="0"/>
            </a:br>
            <a:r>
              <a:rPr lang="en-GB" dirty="0"/>
              <a:t>The key take away and why it was worth showing here is that it show the full extent of community impacts announced.</a:t>
            </a:r>
          </a:p>
          <a:p>
            <a:endParaRPr lang="en-GB" dirty="0"/>
          </a:p>
          <a:p>
            <a:r>
              <a:rPr lang="en-GB" dirty="0"/>
              <a:t>Most are concentrated in the days of the actual summit however it does show that there are impacts which will be felt in the days up to and after the main event.</a:t>
            </a:r>
          </a:p>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5</a:t>
            </a:fld>
            <a:endParaRPr lang="en-GB"/>
          </a:p>
        </p:txBody>
      </p:sp>
    </p:spTree>
    <p:extLst>
      <p:ext uri="{BB962C8B-B14F-4D97-AF65-F5344CB8AC3E}">
        <p14:creationId xmlns:p14="http://schemas.microsoft.com/office/powerpoint/2010/main" val="110444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area where we are getting most queries and will continue to seek clarification where needed, specifically for what would need to be carried/shown in order to access these area  for workers.</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7</a:t>
            </a:fld>
            <a:endParaRPr lang="en-GB"/>
          </a:p>
        </p:txBody>
      </p:sp>
    </p:spTree>
    <p:extLst>
      <p:ext uri="{BB962C8B-B14F-4D97-AF65-F5344CB8AC3E}">
        <p14:creationId xmlns:p14="http://schemas.microsoft.com/office/powerpoint/2010/main" val="52742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Current Police FAQ;</a:t>
            </a:r>
            <a:br>
              <a:rPr lang="en-GB" dirty="0"/>
            </a:br>
            <a:endParaRPr lang="en-GB" dirty="0"/>
          </a:p>
          <a:p>
            <a:r>
              <a:rPr lang="en-GB" dirty="0"/>
              <a:t>Q - Do I have to go through the checkpoints if I am a pedestrian and will I need to carry ID with me?</a:t>
            </a:r>
          </a:p>
          <a:p>
            <a:r>
              <a:rPr lang="en-GB" dirty="0"/>
              <a:t>A - Pedestrians will be able to move around freely, however it is highly recommended that you always have identification with you. In particular, residents in the immediate vicinity of venues will be subjected to additional ID checks.</a:t>
            </a:r>
          </a:p>
          <a:p>
            <a:br>
              <a:rPr lang="en-GB" dirty="0"/>
            </a:br>
            <a:r>
              <a:rPr lang="en-GB" dirty="0"/>
              <a:t>Q - What forms of identification (ID) are acceptable?</a:t>
            </a:r>
          </a:p>
          <a:p>
            <a:r>
              <a:rPr lang="en-GB" dirty="0"/>
              <a:t>A - Any official forms of identification with a photograph such as a driving licence, passport or ID work pass are acceptable photo ID.  In terms of proof for the location you are attending, any utility bill or other documentation from a formal body such as the DVLA will be sufficient.  This should be no more than 3 months old and can be shown via a smartphone.</a:t>
            </a:r>
          </a:p>
          <a:p>
            <a:endParaRPr lang="en-GB" dirty="0"/>
          </a:p>
          <a:p>
            <a:r>
              <a:rPr lang="en-GB" dirty="0"/>
              <a:t>Q - Do I need photo identification as well as proof of address?</a:t>
            </a:r>
          </a:p>
          <a:p>
            <a:r>
              <a:rPr lang="en-GB" dirty="0"/>
              <a:t>A - For the fastest access to restricted areas, you will require photo ID as well as proof of address.  We recommend keeping these items on you at all times during this period.  There may be substantial delays whilst officers confirm identify if these two types of ID are not available.</a:t>
            </a:r>
          </a:p>
          <a:p>
            <a:endParaRPr lang="en-GB" dirty="0"/>
          </a:p>
          <a:p>
            <a:r>
              <a:rPr lang="en-GB" dirty="0"/>
              <a:t>Q - What should I do if I forget my identification?</a:t>
            </a:r>
          </a:p>
          <a:p>
            <a:r>
              <a:rPr lang="en-GB" dirty="0"/>
              <a:t>A - This will delay access if entering checkpoints whilst officers try to establish and confirm your identity before either permitting you through once confirmed, or by waiting for someone to escort you through to confirm your destination.</a:t>
            </a:r>
          </a:p>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9</a:t>
            </a:fld>
            <a:endParaRPr lang="en-GB"/>
          </a:p>
        </p:txBody>
      </p:sp>
    </p:spTree>
    <p:extLst>
      <p:ext uri="{BB962C8B-B14F-4D97-AF65-F5344CB8AC3E}">
        <p14:creationId xmlns:p14="http://schemas.microsoft.com/office/powerpoint/2010/main" val="276972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10</a:t>
            </a:fld>
            <a:endParaRPr lang="en-GB"/>
          </a:p>
        </p:txBody>
      </p:sp>
    </p:spTree>
    <p:extLst>
      <p:ext uri="{BB962C8B-B14F-4D97-AF65-F5344CB8AC3E}">
        <p14:creationId xmlns:p14="http://schemas.microsoft.com/office/powerpoint/2010/main" val="428585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8463" rtl="0" eaLnBrk="1" fontAlgn="auto" latinLnBrk="0" hangingPunct="1">
              <a:lnSpc>
                <a:spcPct val="100000"/>
              </a:lnSpc>
              <a:spcBef>
                <a:spcPts val="0"/>
              </a:spcBef>
              <a:spcAft>
                <a:spcPts val="0"/>
              </a:spcAft>
              <a:buClrTx/>
              <a:buSzTx/>
              <a:buFontTx/>
              <a:buNone/>
              <a:tabLst/>
              <a:defRPr/>
            </a:pPr>
            <a:r>
              <a:rPr lang="en-GB" dirty="0"/>
              <a:t>Community Network Meeting;</a:t>
            </a:r>
          </a:p>
          <a:p>
            <a:pPr marL="0" marR="0" lvl="0" indent="0" algn="l" defTabSz="968463" rtl="0" eaLnBrk="1" fontAlgn="auto" latinLnBrk="0" hangingPunct="1">
              <a:lnSpc>
                <a:spcPct val="100000"/>
              </a:lnSpc>
              <a:spcBef>
                <a:spcPts val="0"/>
              </a:spcBef>
              <a:spcAft>
                <a:spcPts val="0"/>
              </a:spcAft>
              <a:buClrTx/>
              <a:buSzTx/>
              <a:buFontTx/>
              <a:buNone/>
              <a:tabLst/>
              <a:defRPr/>
            </a:pPr>
            <a:endParaRPr lang="en-GB" dirty="0"/>
          </a:p>
          <a:p>
            <a:pPr marL="0" marR="0" lvl="0" indent="0" algn="l" defTabSz="968463" rtl="0" eaLnBrk="1" fontAlgn="auto" latinLnBrk="0" hangingPunct="1">
              <a:lnSpc>
                <a:spcPct val="100000"/>
              </a:lnSpc>
              <a:spcBef>
                <a:spcPts val="0"/>
              </a:spcBef>
              <a:spcAft>
                <a:spcPts val="0"/>
              </a:spcAft>
              <a:buClrTx/>
              <a:buSzTx/>
              <a:buFontTx/>
              <a:buNone/>
              <a:tabLst/>
              <a:defRPr/>
            </a:pPr>
            <a:r>
              <a:rPr lang="en-GB" dirty="0"/>
              <a:t>This will include information specifically about this area including, the road closure plan, access arrangements, public transport and more. </a:t>
            </a:r>
          </a:p>
          <a:p>
            <a:pPr marL="0" marR="0" lvl="0" indent="0" algn="l" defTabSz="968463" rtl="0" eaLnBrk="1" fontAlgn="auto" latinLnBrk="0" hangingPunct="1">
              <a:lnSpc>
                <a:spcPct val="100000"/>
              </a:lnSpc>
              <a:spcBef>
                <a:spcPts val="0"/>
              </a:spcBef>
              <a:spcAft>
                <a:spcPts val="0"/>
              </a:spcAft>
              <a:buClrTx/>
              <a:buSzTx/>
              <a:buFontTx/>
              <a:buNone/>
              <a:tabLst/>
              <a:defRPr/>
            </a:pPr>
            <a:endParaRPr lang="en-GB" dirty="0"/>
          </a:p>
          <a:p>
            <a:pPr marL="0" marR="0" lvl="0" indent="0" algn="l" defTabSz="968463" rtl="0" eaLnBrk="1" fontAlgn="auto" latinLnBrk="0" hangingPunct="1">
              <a:lnSpc>
                <a:spcPct val="100000"/>
              </a:lnSpc>
              <a:spcBef>
                <a:spcPts val="0"/>
              </a:spcBef>
              <a:spcAft>
                <a:spcPts val="0"/>
              </a:spcAft>
              <a:buClrTx/>
              <a:buSzTx/>
              <a:buFontTx/>
              <a:buNone/>
              <a:tabLst/>
              <a:defRPr/>
            </a:pPr>
            <a:r>
              <a:rPr lang="en-GB" dirty="0"/>
              <a:t>A large section of this meeting will be questions and answers, and </a:t>
            </a:r>
            <a:r>
              <a:rPr lang="en-GB" b="1" i="1" dirty="0"/>
              <a:t>we aim to have people at the meeting who are able to answer those questions</a:t>
            </a:r>
            <a:r>
              <a:rPr lang="en-GB" dirty="0"/>
              <a:t>. </a:t>
            </a:r>
          </a:p>
          <a:p>
            <a:endParaRPr lang="en-GB" dirty="0"/>
          </a:p>
        </p:txBody>
      </p:sp>
      <p:sp>
        <p:nvSpPr>
          <p:cNvPr id="4" name="Slide Number Placeholder 3"/>
          <p:cNvSpPr>
            <a:spLocks noGrp="1"/>
          </p:cNvSpPr>
          <p:nvPr>
            <p:ph type="sldNum" sz="quarter" idx="5"/>
          </p:nvPr>
        </p:nvSpPr>
        <p:spPr/>
        <p:txBody>
          <a:bodyPr/>
          <a:lstStyle/>
          <a:p>
            <a:fld id="{A0CBA6D5-0B23-4168-BD0A-E2F4B3956292}" type="slidenum">
              <a:rPr lang="en-GB" smtClean="0"/>
              <a:t>13</a:t>
            </a:fld>
            <a:endParaRPr lang="en-GB"/>
          </a:p>
        </p:txBody>
      </p:sp>
    </p:spTree>
    <p:extLst>
      <p:ext uri="{BB962C8B-B14F-4D97-AF65-F5344CB8AC3E}">
        <p14:creationId xmlns:p14="http://schemas.microsoft.com/office/powerpoint/2010/main" val="2817628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3096344"/>
          </a:xfrm>
          <a:prstGeom prst="rect">
            <a:avLst/>
          </a:prstGeom>
        </p:spPr>
        <p:txBody>
          <a:bodyPr/>
          <a:lstStyle>
            <a:lvl1pPr algn="l">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55829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0156" y="303214"/>
            <a:ext cx="9708257" cy="813121"/>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786461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0356" y="684287"/>
            <a:ext cx="4032448" cy="155427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64" y="2978324"/>
            <a:ext cx="2141756" cy="2026443"/>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8348" y="6660951"/>
            <a:ext cx="3096344" cy="366546"/>
          </a:xfrm>
          <a:prstGeom prst="rect">
            <a:avLst/>
          </a:prstGeom>
        </p:spPr>
      </p:pic>
      <p:sp>
        <p:nvSpPr>
          <p:cNvPr id="2" name="MSIPCMContentMarking" descr="{&quot;HashCode&quot;:-2130211288,&quot;Placement&quot;:&quot;Header&quot;,&quot;Top&quot;:0.0,&quot;Left&quot;:652.990051,&quot;SlideWidth&quot;:842,&quot;SlideHeight&quot;:595}">
            <a:extLst>
              <a:ext uri="{FF2B5EF4-FFF2-40B4-BE49-F238E27FC236}">
                <a16:creationId xmlns:a16="http://schemas.microsoft.com/office/drawing/2014/main" id="{A802B8D6-0A54-4FD2-ABA8-5AA2A2B32AEA}"/>
              </a:ext>
            </a:extLst>
          </p:cNvPr>
          <p:cNvSpPr txBox="1"/>
          <p:nvPr userDrawn="1"/>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68463" rtl="0" eaLnBrk="1" latinLnBrk="0" hangingPunct="1">
        <a:spcBef>
          <a:spcPct val="0"/>
        </a:spcBef>
        <a:buNone/>
        <a:defRPr sz="4700" kern="1200">
          <a:solidFill>
            <a:schemeClr val="tx1"/>
          </a:solidFill>
          <a:latin typeface="+mj-lt"/>
          <a:ea typeface="+mj-ea"/>
          <a:cs typeface="+mj-cs"/>
        </a:defRPr>
      </a:lvl1pPr>
    </p:titleStyle>
    <p:bodyStyle>
      <a:lvl1pPr marL="363174" indent="-363174" algn="l" defTabSz="96846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876" indent="-302644" algn="l" defTabSz="96846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210579" indent="-242116" algn="l" defTabSz="968463"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694812"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179043"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663274"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147506"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31738"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15970"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rgbClr val="F9B4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964" y="2991057"/>
            <a:ext cx="2141756" cy="2026505"/>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164" y="6948983"/>
            <a:ext cx="2844316" cy="336711"/>
          </a:xfrm>
          <a:prstGeom prst="rect">
            <a:avLst/>
          </a:prstGeom>
        </p:spPr>
      </p:pic>
      <p:sp>
        <p:nvSpPr>
          <p:cNvPr id="2" name="MSIPCMContentMarking" descr="{&quot;HashCode&quot;:-2130211288,&quot;Placement&quot;:&quot;Header&quot;,&quot;Top&quot;:0.0,&quot;Left&quot;:652.990051,&quot;SlideWidth&quot;:842,&quot;SlideHeight&quot;:595}">
            <a:extLst>
              <a:ext uri="{FF2B5EF4-FFF2-40B4-BE49-F238E27FC236}">
                <a16:creationId xmlns:a16="http://schemas.microsoft.com/office/drawing/2014/main" id="{C50D10F9-453A-477A-AAA5-2F145B81F4E4}"/>
              </a:ext>
            </a:extLst>
          </p:cNvPr>
          <p:cNvSpPr txBox="1"/>
          <p:nvPr userDrawn="1"/>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3043708556"/>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5028" y="159198"/>
            <a:ext cx="9276208" cy="813121"/>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932" y="321987"/>
            <a:ext cx="1220041" cy="1154388"/>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164" y="6948983"/>
            <a:ext cx="2844316" cy="336711"/>
          </a:xfrm>
          <a:prstGeom prst="rect">
            <a:avLst/>
          </a:prstGeom>
        </p:spPr>
      </p:pic>
      <p:sp>
        <p:nvSpPr>
          <p:cNvPr id="3" name="MSIPCMContentMarking" descr="{&quot;HashCode&quot;:-2130211288,&quot;Placement&quot;:&quot;Header&quot;,&quot;Top&quot;:0.0,&quot;Left&quot;:652.990051,&quot;SlideWidth&quot;:842,&quot;SlideHeight&quot;:595}">
            <a:extLst>
              <a:ext uri="{FF2B5EF4-FFF2-40B4-BE49-F238E27FC236}">
                <a16:creationId xmlns:a16="http://schemas.microsoft.com/office/drawing/2014/main" id="{BDBB848B-2823-46EE-9B88-A68CAD4BF90D}"/>
              </a:ext>
            </a:extLst>
          </p:cNvPr>
          <p:cNvSpPr txBox="1"/>
          <p:nvPr userDrawn="1"/>
        </p:nvSpPr>
        <p:spPr>
          <a:xfrm>
            <a:off x="82929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188493630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4000" b="1" kern="1200">
          <a:solidFill>
            <a:srgbClr val="F9B418"/>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arah.scoltock@cornwall.gov.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mailto:ben.seamarks@cornwall.gov.uk" TargetMode="External"/><Relationship Id="rId4" Type="http://schemas.openxmlformats.org/officeDocument/2006/relationships/hyperlink" Target="mailto:sarah.scrivener@cornwall.gov.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Lesley.Rowe4@nhs.net" TargetMode="External"/><Relationship Id="rId2" Type="http://schemas.openxmlformats.org/officeDocument/2006/relationships/hyperlink" Target="mailto:louisa.forbes@nhs.net" TargetMode="External"/><Relationship Id="rId1" Type="http://schemas.openxmlformats.org/officeDocument/2006/relationships/slideLayout" Target="../slideLayouts/slideLayout3.xml"/><Relationship Id="rId4" Type="http://schemas.openxmlformats.org/officeDocument/2006/relationships/hyperlink" Target="mailto:Paul.Kimpton1@nhs.n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lerts.dc.police.uk/" TargetMode="External"/><Relationship Id="rId2" Type="http://schemas.openxmlformats.org/officeDocument/2006/relationships/hyperlink" Target="https://g7.devon-cornwall.police.uk/" TargetMode="External"/><Relationship Id="rId1" Type="http://schemas.openxmlformats.org/officeDocument/2006/relationships/slideLayout" Target="../slideLayouts/slideLayout3.xml"/><Relationship Id="rId5" Type="http://schemas.openxmlformats.org/officeDocument/2006/relationships/hyperlink" Target="https://www.cornwall.gov.uk/council-news/g7-cornwall-2021/" TargetMode="External"/><Relationship Id="rId4" Type="http://schemas.openxmlformats.org/officeDocument/2006/relationships/hyperlink" Target="https://www.facebook.com/HayleAndStIvesPolic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ur03.safelinks.protection.outlook.com/ap/t-59584e83/?url=https%3A%2F%2Fteams.microsoft.com%2Fl%2Fmeetup-join%2F19%253ameeting_MjYwYWZjNzItY2JhOC00Yzc3LTliOWItNjljN2ZkMWFhMDhm%2540thread.v2%2F0%3Fcontext%3D%257b%2522Tid%2522%253a%2522efaa16aa-d1de-4d58-ba2e-2833fdfdd29f%2522%252c%2522Oid%2522%253a%2522f454c38a-e45b-4e79-97c8-1656db59adfd%2522%257d&amp;data=04%7C01%7CSarah.Scoltock%40cornwall.gov.uk%7C18e006795e884545ec7208d91a10716e%7Cefaa16aad1de4d58ba2e2833fdfdd29f%7C0%7C0%7C637569480187559903%7CUnknown%7CTWFpbGZsb3d8eyJWIjoiMC4wLjAwMDAiLCJQIjoiV2luMzIiLCJBTiI6Ik1haWwiLCJXVCI6Mn0%3D%7C1000&amp;sdata=el%2Ff0XyxyRkVlsP4zuOm0nl8Og7H8b7LZQq8ggmNRcw%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Vanessa.luckwell@cornwall.gov.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g7.devon-cornwall.police.uk/media/2855/g7_timeline_short-final.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g7.devon-cornwall.police.uk/impac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g7.devon-cornwall.police.uk/impa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7.devon-cornwall.police.uk/fa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8348" y="2772519"/>
            <a:ext cx="6840760" cy="1308050"/>
          </a:xfrm>
          <a:prstGeom prst="rect">
            <a:avLst/>
          </a:prstGeom>
          <a:noFill/>
        </p:spPr>
        <p:txBody>
          <a:bodyPr wrap="square" rtlCol="0">
            <a:spAutoFit/>
          </a:bodyPr>
          <a:lstStyle/>
          <a:p>
            <a:pPr>
              <a:spcAft>
                <a:spcPts val="600"/>
              </a:spcAft>
            </a:pPr>
            <a:r>
              <a:rPr lang="en-US" sz="5000" b="1" dirty="0">
                <a:solidFill>
                  <a:srgbClr val="F9B418"/>
                </a:solidFill>
              </a:rPr>
              <a:t>G7 Provider Event</a:t>
            </a:r>
          </a:p>
          <a:p>
            <a:r>
              <a:rPr lang="en-GB" sz="2400" dirty="0">
                <a:solidFill>
                  <a:schemeClr val="tx1">
                    <a:lumMod val="65000"/>
                    <a:lumOff val="35000"/>
                  </a:schemeClr>
                </a:solidFill>
              </a:rPr>
              <a:t>Friday 21</a:t>
            </a:r>
            <a:r>
              <a:rPr lang="en-GB" sz="2400" baseline="30000" dirty="0">
                <a:solidFill>
                  <a:schemeClr val="tx1">
                    <a:lumMod val="65000"/>
                    <a:lumOff val="35000"/>
                  </a:schemeClr>
                </a:solidFill>
              </a:rPr>
              <a:t>st</a:t>
            </a:r>
            <a:r>
              <a:rPr lang="en-GB" sz="2400" dirty="0">
                <a:solidFill>
                  <a:schemeClr val="tx1">
                    <a:lumMod val="65000"/>
                    <a:lumOff val="35000"/>
                  </a:schemeClr>
                </a:solidFill>
              </a:rPr>
              <a:t> May 2021</a:t>
            </a:r>
          </a:p>
        </p:txBody>
      </p:sp>
    </p:spTree>
    <p:extLst>
      <p:ext uri="{BB962C8B-B14F-4D97-AF65-F5344CB8AC3E}">
        <p14:creationId xmlns:p14="http://schemas.microsoft.com/office/powerpoint/2010/main" val="299209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9A38-CB72-467A-B3F9-23BC7E5EEE34}"/>
              </a:ext>
            </a:extLst>
          </p:cNvPr>
          <p:cNvSpPr>
            <a:spLocks noGrp="1"/>
          </p:cNvSpPr>
          <p:nvPr>
            <p:ph type="title"/>
          </p:nvPr>
        </p:nvSpPr>
        <p:spPr/>
        <p:txBody>
          <a:bodyPr/>
          <a:lstStyle/>
          <a:p>
            <a:r>
              <a:rPr lang="en-GB" dirty="0"/>
              <a:t>Escalation during the event</a:t>
            </a:r>
          </a:p>
        </p:txBody>
      </p:sp>
      <p:sp>
        <p:nvSpPr>
          <p:cNvPr id="4" name="Rectangle 3">
            <a:extLst>
              <a:ext uri="{FF2B5EF4-FFF2-40B4-BE49-F238E27FC236}">
                <a16:creationId xmlns:a16="http://schemas.microsoft.com/office/drawing/2014/main" id="{B8E6E19E-06D4-4A67-847F-27C457C54779}"/>
              </a:ext>
            </a:extLst>
          </p:cNvPr>
          <p:cNvSpPr/>
          <p:nvPr/>
        </p:nvSpPr>
        <p:spPr>
          <a:xfrm>
            <a:off x="457723" y="1137598"/>
            <a:ext cx="9852272" cy="4708981"/>
          </a:xfrm>
          <a:prstGeom prst="rect">
            <a:avLst/>
          </a:prstGeom>
        </p:spPr>
        <p:txBody>
          <a:bodyPr wrap="square">
            <a:spAutoFit/>
          </a:bodyPr>
          <a:lstStyle/>
          <a:p>
            <a:r>
              <a:rPr lang="en-GB" dirty="0"/>
              <a:t>The West Locality Commissioning Team will be co-located with the Locality Care and Support Team leading up to the event.</a:t>
            </a:r>
          </a:p>
          <a:p>
            <a:endParaRPr lang="en-GB" dirty="0"/>
          </a:p>
          <a:p>
            <a:pPr lvl="1"/>
            <a:r>
              <a:rPr lang="en-GB" dirty="0"/>
              <a:t>Care and Support issues as usual via the access team;</a:t>
            </a:r>
          </a:p>
          <a:p>
            <a:endParaRPr lang="en-GB" dirty="0"/>
          </a:p>
          <a:p>
            <a:pPr marL="342900" indent="-342900">
              <a:buFont typeface="Wingdings" panose="05000000000000000000" pitchFamily="2" charset="2"/>
              <a:buChar char="Ø"/>
            </a:pPr>
            <a:r>
              <a:rPr lang="en-GB" dirty="0"/>
              <a:t>Ring 0300 1234 131 between 8.45am and 5.15pm Monday to Thursday and 8.45am to 4.45pm on Fridays. Out of Hours - ring 0300 1234 131 </a:t>
            </a:r>
          </a:p>
          <a:p>
            <a:endParaRPr lang="en-GB" dirty="0"/>
          </a:p>
          <a:p>
            <a:pPr lvl="1"/>
            <a:r>
              <a:rPr lang="en-GB" dirty="0"/>
              <a:t>Issues with access to secure area;</a:t>
            </a:r>
          </a:p>
          <a:p>
            <a:pPr marL="342900" indent="-342900">
              <a:buFont typeface="Wingdings" panose="05000000000000000000" pitchFamily="2" charset="2"/>
              <a:buChar char="Ø"/>
            </a:pPr>
            <a:r>
              <a:rPr lang="en-GB" dirty="0"/>
              <a:t>Sarah Scoltock - West Area - </a:t>
            </a:r>
            <a:r>
              <a:rPr lang="en-GB" dirty="0">
                <a:hlinkClick r:id="rId3"/>
              </a:rPr>
              <a:t>sarah.scoltock@cornwall.gov.uk</a:t>
            </a:r>
            <a:r>
              <a:rPr lang="en-GB" dirty="0"/>
              <a:t> - 01872 323251</a:t>
            </a:r>
          </a:p>
          <a:p>
            <a:pPr marL="342900" indent="-342900">
              <a:buFont typeface="Wingdings" panose="05000000000000000000" pitchFamily="2" charset="2"/>
              <a:buChar char="Ø"/>
            </a:pPr>
            <a:r>
              <a:rPr lang="it-IT" dirty="0"/>
              <a:t>Sarah Scrivener - Central Area - </a:t>
            </a:r>
            <a:r>
              <a:rPr lang="it-IT" dirty="0">
                <a:hlinkClick r:id="rId4"/>
              </a:rPr>
              <a:t>sarah.scrivener@cornwall.gov.uk</a:t>
            </a:r>
            <a:r>
              <a:rPr lang="it-IT" dirty="0"/>
              <a:t> </a:t>
            </a:r>
            <a:r>
              <a:rPr lang="it-IT"/>
              <a:t>- 07967 146 015</a:t>
            </a:r>
            <a:endParaRPr lang="it-IT" dirty="0"/>
          </a:p>
          <a:p>
            <a:pPr marL="342900" indent="-342900">
              <a:buFont typeface="Wingdings" panose="05000000000000000000" pitchFamily="2" charset="2"/>
              <a:buChar char="Ø"/>
            </a:pPr>
            <a:r>
              <a:rPr lang="en-GB" dirty="0"/>
              <a:t>Ben Seamarks - North and East Area - </a:t>
            </a:r>
            <a:r>
              <a:rPr lang="en-GB" dirty="0">
                <a:hlinkClick r:id="rId5"/>
              </a:rPr>
              <a:t>ben.seamarks@cornwall.gov.uk</a:t>
            </a:r>
            <a:r>
              <a:rPr lang="en-GB" dirty="0"/>
              <a:t> - 01872 322927</a:t>
            </a:r>
          </a:p>
          <a:p>
            <a:endParaRPr lang="en-GB" dirty="0"/>
          </a:p>
          <a:p>
            <a:pPr marL="342900" indent="-342900">
              <a:buFont typeface="Wingdings" panose="05000000000000000000" pitchFamily="2" charset="2"/>
              <a:buChar char="Ø"/>
            </a:pPr>
            <a:endParaRPr lang="en-GB" dirty="0"/>
          </a:p>
          <a:p>
            <a:r>
              <a:rPr lang="en-GB" dirty="0"/>
              <a:t>Additional support from Care Home Support Nurses (see next slide) for G&amp; in affected area</a:t>
            </a:r>
          </a:p>
        </p:txBody>
      </p:sp>
    </p:spTree>
    <p:extLst>
      <p:ext uri="{BB962C8B-B14F-4D97-AF65-F5344CB8AC3E}">
        <p14:creationId xmlns:p14="http://schemas.microsoft.com/office/powerpoint/2010/main" val="348013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support for Care Homes</a:t>
            </a:r>
          </a:p>
        </p:txBody>
      </p:sp>
      <p:sp>
        <p:nvSpPr>
          <p:cNvPr id="3" name="Rectangle 2">
            <a:extLst>
              <a:ext uri="{FF2B5EF4-FFF2-40B4-BE49-F238E27FC236}">
                <a16:creationId xmlns:a16="http://schemas.microsoft.com/office/drawing/2014/main" id="{DE7CF37C-2EE7-4997-8349-DD8BE6BF0165}"/>
              </a:ext>
            </a:extLst>
          </p:cNvPr>
          <p:cNvSpPr/>
          <p:nvPr/>
        </p:nvSpPr>
        <p:spPr>
          <a:xfrm>
            <a:off x="234132" y="1533862"/>
            <a:ext cx="10225136" cy="4832092"/>
          </a:xfrm>
          <a:prstGeom prst="rect">
            <a:avLst/>
          </a:prstGeom>
        </p:spPr>
        <p:txBody>
          <a:bodyPr wrap="square">
            <a:spAutoFit/>
          </a:bodyPr>
          <a:lstStyle/>
          <a:p>
            <a:r>
              <a:rPr lang="en-GB" sz="2200" dirty="0"/>
              <a:t>Louisa Forbes and her team will be supporting care homes in the G7 affected area.</a:t>
            </a:r>
          </a:p>
          <a:p>
            <a:endParaRPr lang="en-GB" sz="2200" dirty="0"/>
          </a:p>
          <a:p>
            <a:r>
              <a:rPr lang="en-GB" sz="2200" dirty="0"/>
              <a:t>Care Home Support Nurses                            </a:t>
            </a:r>
          </a:p>
          <a:p>
            <a:r>
              <a:rPr lang="en-GB" sz="2200" dirty="0"/>
              <a:t>07894 804647 - Please call to request input. </a:t>
            </a:r>
          </a:p>
          <a:p>
            <a:r>
              <a:rPr lang="en-GB" sz="2200" dirty="0"/>
              <a:t>We are available 7 days - 9 to 5</a:t>
            </a:r>
          </a:p>
          <a:p>
            <a:r>
              <a:rPr lang="en-GB" sz="2200" dirty="0"/>
              <a:t>Louisa Forbes, Consultant Nurse for Care Homes and Community  </a:t>
            </a:r>
            <a:r>
              <a:rPr lang="en-GB" sz="2200" dirty="0">
                <a:hlinkClick r:id="rId2"/>
              </a:rPr>
              <a:t>louisa.forbes@nhs.net</a:t>
            </a:r>
            <a:r>
              <a:rPr lang="en-GB" sz="2200" dirty="0"/>
              <a:t> </a:t>
            </a:r>
          </a:p>
          <a:p>
            <a:r>
              <a:rPr lang="en-GB" sz="2200" dirty="0"/>
              <a:t>Lesley Rowe, Senior Nurse   </a:t>
            </a:r>
            <a:r>
              <a:rPr lang="en-GB" sz="2200" dirty="0">
                <a:hlinkClick r:id="rId3"/>
              </a:rPr>
              <a:t>Lesley.Rowe4@nhs.net</a:t>
            </a:r>
            <a:r>
              <a:rPr lang="en-GB" sz="2200" dirty="0"/>
              <a:t> </a:t>
            </a:r>
          </a:p>
          <a:p>
            <a:r>
              <a:rPr lang="en-GB" sz="2200" dirty="0"/>
              <a:t>Paul </a:t>
            </a:r>
            <a:r>
              <a:rPr lang="en-GB" sz="2200" dirty="0" err="1"/>
              <a:t>Kimpton</a:t>
            </a:r>
            <a:r>
              <a:rPr lang="en-GB" sz="2200" dirty="0"/>
              <a:t>, Senior Nurse </a:t>
            </a:r>
            <a:r>
              <a:rPr lang="en-GB" sz="2200" dirty="0">
                <a:hlinkClick r:id="rId4"/>
              </a:rPr>
              <a:t>Paul.Kimpton1@nhs.net</a:t>
            </a:r>
            <a:r>
              <a:rPr lang="en-GB" sz="2200" dirty="0"/>
              <a:t> </a:t>
            </a:r>
          </a:p>
          <a:p>
            <a:endParaRPr lang="en-GB" sz="2200" dirty="0"/>
          </a:p>
          <a:p>
            <a:r>
              <a:rPr lang="en-GB" sz="2200" dirty="0"/>
              <a:t>“We offer virtual clinical advice and support in managing deterioration in Care Homes. </a:t>
            </a:r>
          </a:p>
          <a:p>
            <a:r>
              <a:rPr lang="en-GB" sz="2200" dirty="0"/>
              <a:t>This can also include care home visits where appropriate. We also support transitions of care out of hospital.”</a:t>
            </a:r>
          </a:p>
          <a:p>
            <a:endParaRPr lang="en-GB" sz="2200" dirty="0"/>
          </a:p>
          <a:p>
            <a:endParaRPr lang="en-GB" sz="2200" dirty="0"/>
          </a:p>
        </p:txBody>
      </p:sp>
    </p:spTree>
    <p:extLst>
      <p:ext uri="{BB962C8B-B14F-4D97-AF65-F5344CB8AC3E}">
        <p14:creationId xmlns:p14="http://schemas.microsoft.com/office/powerpoint/2010/main" val="215825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I keep updated?</a:t>
            </a:r>
          </a:p>
        </p:txBody>
      </p:sp>
      <p:sp>
        <p:nvSpPr>
          <p:cNvPr id="4" name="Rectangle 3">
            <a:extLst>
              <a:ext uri="{FF2B5EF4-FFF2-40B4-BE49-F238E27FC236}">
                <a16:creationId xmlns:a16="http://schemas.microsoft.com/office/drawing/2014/main" id="{D83C7294-CD25-43C4-B35A-160DA130166F}"/>
              </a:ext>
            </a:extLst>
          </p:cNvPr>
          <p:cNvSpPr/>
          <p:nvPr/>
        </p:nvSpPr>
        <p:spPr>
          <a:xfrm>
            <a:off x="428576" y="1117476"/>
            <a:ext cx="9708257" cy="6093976"/>
          </a:xfrm>
          <a:prstGeom prst="rect">
            <a:avLst/>
          </a:prstGeom>
        </p:spPr>
        <p:txBody>
          <a:bodyPr wrap="square">
            <a:spAutoFit/>
          </a:bodyPr>
          <a:lstStyle/>
          <a:p>
            <a:endParaRPr lang="en-GB" dirty="0"/>
          </a:p>
          <a:p>
            <a:r>
              <a:rPr lang="en-GB" sz="2200" dirty="0"/>
              <a:t>There is the dedicated police website </a:t>
            </a:r>
            <a:r>
              <a:rPr lang="en-GB" sz="2200" dirty="0">
                <a:hlinkClick r:id="rId2"/>
              </a:rPr>
              <a:t>https://g7.devon-cornwall.police.uk/</a:t>
            </a:r>
            <a:r>
              <a:rPr lang="en-GB" sz="2200" dirty="0"/>
              <a:t>   including a useful FAQ</a:t>
            </a:r>
          </a:p>
          <a:p>
            <a:endParaRPr lang="en-GB" sz="2200" dirty="0"/>
          </a:p>
          <a:p>
            <a:r>
              <a:rPr lang="en-GB" sz="2200" dirty="0"/>
              <a:t>You can sign up for regular updates and community alerts  </a:t>
            </a:r>
            <a:r>
              <a:rPr lang="en-GB" sz="2200" dirty="0">
                <a:hlinkClick r:id="rId3"/>
              </a:rPr>
              <a:t>https://alerts.dc.police.uk/</a:t>
            </a:r>
            <a:r>
              <a:rPr lang="en-GB" sz="2200" dirty="0"/>
              <a:t> </a:t>
            </a:r>
          </a:p>
          <a:p>
            <a:endParaRPr lang="en-GB" sz="2200" dirty="0"/>
          </a:p>
          <a:p>
            <a:r>
              <a:rPr lang="en-GB" sz="2200" dirty="0"/>
              <a:t>There are </a:t>
            </a:r>
            <a:r>
              <a:rPr lang="en-GB" sz="2200" dirty="0" err="1"/>
              <a:t>facebook</a:t>
            </a:r>
            <a:r>
              <a:rPr lang="en-GB" sz="2200" dirty="0"/>
              <a:t> live events (recorded) which you can find on the local police site  </a:t>
            </a:r>
            <a:r>
              <a:rPr lang="en-GB" sz="2200" dirty="0">
                <a:hlinkClick r:id="rId4"/>
              </a:rPr>
              <a:t>https://www.facebook.com/HayleAndStIvesPolice</a:t>
            </a:r>
            <a:r>
              <a:rPr lang="en-GB" sz="2200" dirty="0"/>
              <a:t>  These will be regularly held and will allow discussion of new developments as they are communicated. </a:t>
            </a:r>
          </a:p>
          <a:p>
            <a:endParaRPr lang="en-GB" sz="2200" dirty="0"/>
          </a:p>
          <a:p>
            <a:r>
              <a:rPr lang="en-GB" sz="2200" dirty="0"/>
              <a:t>Council News about the G7 and Cornwall </a:t>
            </a:r>
            <a:r>
              <a:rPr lang="en-GB" sz="2200" dirty="0">
                <a:hlinkClick r:id="rId5"/>
              </a:rPr>
              <a:t>https://www.cornwall.gov.uk/council-news/g7-cornwall-2021/</a:t>
            </a:r>
            <a:r>
              <a:rPr lang="en-GB" sz="2200" dirty="0"/>
              <a:t> and we will continue to use the Jon </a:t>
            </a:r>
            <a:r>
              <a:rPr lang="en-GB" sz="2200"/>
              <a:t>Price communications.</a:t>
            </a:r>
            <a:endParaRPr lang="en-GB" sz="2200" dirty="0"/>
          </a:p>
          <a:p>
            <a:endParaRPr lang="en-GB" sz="2200" dirty="0"/>
          </a:p>
          <a:p>
            <a:r>
              <a:rPr lang="en-GB" sz="2200" dirty="0"/>
              <a:t>There is also a dedicated website 2021 G7 Summit – UK Presidency (g7uk.org) and Government G7 news can be found on Twitter @G7 and Instagram.</a:t>
            </a:r>
          </a:p>
          <a:p>
            <a:pPr algn="just"/>
            <a:endParaRPr lang="en-GB" dirty="0"/>
          </a:p>
          <a:p>
            <a:endParaRPr lang="en-GB" dirty="0"/>
          </a:p>
        </p:txBody>
      </p:sp>
    </p:spTree>
    <p:extLst>
      <p:ext uri="{BB962C8B-B14F-4D97-AF65-F5344CB8AC3E}">
        <p14:creationId xmlns:p14="http://schemas.microsoft.com/office/powerpoint/2010/main" val="338025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further opportunities for engagement;</a:t>
            </a:r>
          </a:p>
        </p:txBody>
      </p:sp>
      <p:sp>
        <p:nvSpPr>
          <p:cNvPr id="3" name="Rectangle 2">
            <a:extLst>
              <a:ext uri="{FF2B5EF4-FFF2-40B4-BE49-F238E27FC236}">
                <a16:creationId xmlns:a16="http://schemas.microsoft.com/office/drawing/2014/main" id="{73782F36-9857-4E10-9DF2-58996F1BEAC6}"/>
              </a:ext>
            </a:extLst>
          </p:cNvPr>
          <p:cNvSpPr/>
          <p:nvPr/>
        </p:nvSpPr>
        <p:spPr>
          <a:xfrm>
            <a:off x="600583" y="1404367"/>
            <a:ext cx="9492233" cy="5940088"/>
          </a:xfrm>
          <a:prstGeom prst="rect">
            <a:avLst/>
          </a:prstGeom>
        </p:spPr>
        <p:txBody>
          <a:bodyPr wrap="square">
            <a:spAutoFit/>
          </a:bodyPr>
          <a:lstStyle/>
          <a:p>
            <a:r>
              <a:rPr lang="en-GB" b="1" dirty="0"/>
              <a:t>(1) </a:t>
            </a:r>
            <a:r>
              <a:rPr lang="en-GB" dirty="0"/>
              <a:t>You are invited to the next </a:t>
            </a:r>
            <a:r>
              <a:rPr lang="en-GB" b="1" dirty="0"/>
              <a:t>Community Network Meeting</a:t>
            </a:r>
            <a:r>
              <a:rPr lang="en-GB" dirty="0"/>
              <a:t> which will include the latest information about plans for the G7. This an Open Meeting and is for any Cllr, Businesses, Community or Voluntary Groups and Residents.</a:t>
            </a:r>
            <a:endParaRPr lang="en-GB" u="sng" dirty="0"/>
          </a:p>
          <a:p>
            <a:endParaRPr lang="en-GB" dirty="0"/>
          </a:p>
          <a:p>
            <a:r>
              <a:rPr lang="en-GB" dirty="0"/>
              <a:t>Monday 24th of May from 7pm until 8.30pm and will be held on Teams.  </a:t>
            </a:r>
            <a:r>
              <a:rPr lang="en-GB" u="sng" dirty="0">
                <a:hlinkClick r:id="rId3"/>
              </a:rPr>
              <a:t>Click here to join the meeting</a:t>
            </a:r>
            <a:endParaRPr lang="en-GB" u="sng" dirty="0"/>
          </a:p>
          <a:p>
            <a:endParaRPr lang="en-GB" dirty="0"/>
          </a:p>
          <a:p>
            <a:r>
              <a:rPr lang="en-GB" b="1" dirty="0"/>
              <a:t>Vanessa </a:t>
            </a:r>
            <a:r>
              <a:rPr lang="en-GB" b="1" dirty="0" err="1"/>
              <a:t>Luckwell</a:t>
            </a:r>
            <a:r>
              <a:rPr lang="en-US" b="1" dirty="0"/>
              <a:t>, </a:t>
            </a:r>
            <a:r>
              <a:rPr lang="en-GB" dirty="0"/>
              <a:t>Community Link Officer, </a:t>
            </a:r>
            <a:r>
              <a:rPr lang="en-GB" dirty="0" err="1"/>
              <a:t>Hayle</a:t>
            </a:r>
            <a:r>
              <a:rPr lang="en-GB" dirty="0"/>
              <a:t> and St Ives Network area</a:t>
            </a:r>
          </a:p>
          <a:p>
            <a:r>
              <a:rPr lang="en-GB" u="sng" dirty="0">
                <a:hlinkClick r:id="rId4"/>
              </a:rPr>
              <a:t>Vanessa.luckwell@cornwall.gov.uk</a:t>
            </a:r>
            <a:r>
              <a:rPr lang="en-GB" u="sng" dirty="0"/>
              <a:t>  </a:t>
            </a:r>
          </a:p>
          <a:p>
            <a:endParaRPr lang="en-GB" u="sng" dirty="0"/>
          </a:p>
          <a:p>
            <a:endParaRPr lang="en-GB" dirty="0"/>
          </a:p>
          <a:p>
            <a:r>
              <a:rPr lang="en-GB" b="1" dirty="0"/>
              <a:t>(2) </a:t>
            </a:r>
            <a:r>
              <a:rPr lang="en-GB" dirty="0"/>
              <a:t>Stakeholder briefing on G7 for health services carers / care workers who may be affected by transport disruption proposed for 27 May 10 – 11.30 – details to follow. </a:t>
            </a:r>
          </a:p>
          <a:p>
            <a:endParaRPr lang="en-GB" dirty="0"/>
          </a:p>
          <a:p>
            <a:r>
              <a:rPr lang="en-GB" dirty="0"/>
              <a:t>It will be hosted by Police who will give a presentation on traffic impacts and a representative from the council and cabinet office to answer questions alongside the police.</a:t>
            </a:r>
            <a:br>
              <a:rPr lang="en-GB" dirty="0"/>
            </a:br>
            <a:endParaRPr lang="en-GB" dirty="0"/>
          </a:p>
          <a:p>
            <a:endParaRPr lang="en-GB" dirty="0"/>
          </a:p>
        </p:txBody>
      </p:sp>
    </p:spTree>
    <p:extLst>
      <p:ext uri="{BB962C8B-B14F-4D97-AF65-F5344CB8AC3E}">
        <p14:creationId xmlns:p14="http://schemas.microsoft.com/office/powerpoint/2010/main" val="11182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1368152"/>
          </a:xfrm>
        </p:spPr>
        <p:txBody>
          <a:bodyPr/>
          <a:lstStyle/>
          <a:p>
            <a:r>
              <a:rPr lang="en-GB" dirty="0"/>
              <a:t>Thank you / </a:t>
            </a:r>
            <a:r>
              <a:rPr lang="en-GB" dirty="0" err="1"/>
              <a:t>Meur</a:t>
            </a:r>
            <a:r>
              <a:rPr lang="en-GB" dirty="0"/>
              <a:t> </a:t>
            </a:r>
            <a:r>
              <a:rPr lang="en-GB" dirty="0" err="1"/>
              <a:t>ras</a:t>
            </a:r>
            <a:endParaRPr lang="en-GB" dirty="0"/>
          </a:p>
        </p:txBody>
      </p:sp>
      <p:sp>
        <p:nvSpPr>
          <p:cNvPr id="3" name="TextBox 2"/>
          <p:cNvSpPr txBox="1"/>
          <p:nvPr/>
        </p:nvSpPr>
        <p:spPr>
          <a:xfrm>
            <a:off x="1786866" y="3802040"/>
            <a:ext cx="7350507" cy="1107996"/>
          </a:xfrm>
          <a:prstGeom prst="rect">
            <a:avLst/>
          </a:prstGeom>
          <a:noFill/>
        </p:spPr>
        <p:txBody>
          <a:bodyPr wrap="square" rtlCol="0">
            <a:spAutoFit/>
          </a:bodyPr>
          <a:lstStyle/>
          <a:p>
            <a:pPr>
              <a:spcAft>
                <a:spcPts val="1200"/>
              </a:spcAft>
            </a:pPr>
            <a:r>
              <a:rPr lang="en-US" sz="2800" dirty="0"/>
              <a:t>If you have any questions or comments</a:t>
            </a:r>
          </a:p>
          <a:p>
            <a:r>
              <a:rPr lang="en-US" sz="2800" b="1" dirty="0"/>
              <a:t>contractsadults@cornwall.gov.uk</a:t>
            </a:r>
          </a:p>
        </p:txBody>
      </p:sp>
    </p:spTree>
    <p:extLst>
      <p:ext uri="{BB962C8B-B14F-4D97-AF65-F5344CB8AC3E}">
        <p14:creationId xmlns:p14="http://schemas.microsoft.com/office/powerpoint/2010/main" val="410683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4252" y="413753"/>
            <a:ext cx="8352928" cy="6479374"/>
          </a:xfrm>
          <a:prstGeom prst="rect">
            <a:avLst/>
          </a:prstGeom>
        </p:spPr>
      </p:pic>
      <p:sp>
        <p:nvSpPr>
          <p:cNvPr id="6" name="Rectangle 5">
            <a:extLst>
              <a:ext uri="{FF2B5EF4-FFF2-40B4-BE49-F238E27FC236}">
                <a16:creationId xmlns:a16="http://schemas.microsoft.com/office/drawing/2014/main" id="{117F9BD2-3F60-4DB1-8E9D-2185BA59CC02}"/>
              </a:ext>
            </a:extLst>
          </p:cNvPr>
          <p:cNvSpPr/>
          <p:nvPr/>
        </p:nvSpPr>
        <p:spPr>
          <a:xfrm>
            <a:off x="5202684" y="6942498"/>
            <a:ext cx="5346700" cy="584775"/>
          </a:xfrm>
          <a:prstGeom prst="rect">
            <a:avLst/>
          </a:prstGeom>
        </p:spPr>
        <p:txBody>
          <a:bodyPr>
            <a:spAutoFit/>
          </a:bodyPr>
          <a:lstStyle/>
          <a:p>
            <a:r>
              <a:rPr lang="en-GB" sz="1600" dirty="0">
                <a:hlinkClick r:id="rId4"/>
              </a:rPr>
              <a:t>https://g7.devon-cornwall.police.uk/media/2855/g7_timeline_short-final.jpg</a:t>
            </a:r>
            <a:r>
              <a:rPr lang="en-GB" sz="1600" dirty="0"/>
              <a:t> </a:t>
            </a:r>
          </a:p>
        </p:txBody>
      </p:sp>
    </p:spTree>
    <p:extLst>
      <p:ext uri="{BB962C8B-B14F-4D97-AF65-F5344CB8AC3E}">
        <p14:creationId xmlns:p14="http://schemas.microsoft.com/office/powerpoint/2010/main" val="283854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823124" y="704657"/>
            <a:ext cx="8844056" cy="6244326"/>
          </a:xfrm>
          <a:prstGeom prst="rect">
            <a:avLst/>
          </a:prstGeom>
        </p:spPr>
      </p:pic>
      <p:sp>
        <p:nvSpPr>
          <p:cNvPr id="2" name="Rectangle 1">
            <a:extLst>
              <a:ext uri="{FF2B5EF4-FFF2-40B4-BE49-F238E27FC236}">
                <a16:creationId xmlns:a16="http://schemas.microsoft.com/office/drawing/2014/main" id="{625896A6-9458-49F2-842C-099A93269E3D}"/>
              </a:ext>
            </a:extLst>
          </p:cNvPr>
          <p:cNvSpPr/>
          <p:nvPr/>
        </p:nvSpPr>
        <p:spPr>
          <a:xfrm>
            <a:off x="4554612" y="6859147"/>
            <a:ext cx="4886659" cy="400110"/>
          </a:xfrm>
          <a:prstGeom prst="rect">
            <a:avLst/>
          </a:prstGeom>
        </p:spPr>
        <p:txBody>
          <a:bodyPr wrap="none">
            <a:spAutoFit/>
          </a:bodyPr>
          <a:lstStyle/>
          <a:p>
            <a:r>
              <a:rPr lang="en-GB" dirty="0">
                <a:hlinkClick r:id="rId4"/>
              </a:rPr>
              <a:t>https://g7.devon-cornwall.police.uk/impact/</a:t>
            </a:r>
            <a:r>
              <a:rPr lang="en-GB" dirty="0"/>
              <a:t> </a:t>
            </a:r>
          </a:p>
        </p:txBody>
      </p:sp>
    </p:spTree>
    <p:extLst>
      <p:ext uri="{BB962C8B-B14F-4D97-AF65-F5344CB8AC3E}">
        <p14:creationId xmlns:p14="http://schemas.microsoft.com/office/powerpoint/2010/main" val="228497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6840-F412-4BA5-B8A2-5FE01405B834}"/>
              </a:ext>
            </a:extLst>
          </p:cNvPr>
          <p:cNvSpPr>
            <a:spLocks noGrp="1"/>
          </p:cNvSpPr>
          <p:nvPr>
            <p:ph type="title"/>
          </p:nvPr>
        </p:nvSpPr>
        <p:spPr/>
        <p:txBody>
          <a:bodyPr/>
          <a:lstStyle/>
          <a:p>
            <a:r>
              <a:rPr lang="en-GB" dirty="0"/>
              <a:t>Specific measures announced;</a:t>
            </a:r>
          </a:p>
        </p:txBody>
      </p:sp>
      <p:sp>
        <p:nvSpPr>
          <p:cNvPr id="4" name="Rectangle 3">
            <a:extLst>
              <a:ext uri="{FF2B5EF4-FFF2-40B4-BE49-F238E27FC236}">
                <a16:creationId xmlns:a16="http://schemas.microsoft.com/office/drawing/2014/main" id="{B4E4FA09-0F27-4574-87A1-3D72C024D431}"/>
              </a:ext>
            </a:extLst>
          </p:cNvPr>
          <p:cNvSpPr/>
          <p:nvPr/>
        </p:nvSpPr>
        <p:spPr>
          <a:xfrm>
            <a:off x="450155" y="1549251"/>
            <a:ext cx="9708257" cy="3785652"/>
          </a:xfrm>
          <a:prstGeom prst="rect">
            <a:avLst/>
          </a:prstGeom>
        </p:spPr>
        <p:txBody>
          <a:bodyPr wrap="square">
            <a:spAutoFit/>
          </a:bodyPr>
          <a:lstStyle/>
          <a:p>
            <a:pPr lvl="1"/>
            <a:r>
              <a:rPr lang="en-GB" sz="2200" b="1" dirty="0">
                <a:latin typeface="+mj-lt"/>
              </a:rPr>
              <a:t>St Ives, Carbis Bay and </a:t>
            </a:r>
            <a:r>
              <a:rPr lang="en-GB" sz="2200" b="1" dirty="0" err="1">
                <a:latin typeface="+mj-lt"/>
              </a:rPr>
              <a:t>Lelant</a:t>
            </a:r>
            <a:endParaRPr lang="en-GB" sz="2200" b="1" dirty="0">
              <a:latin typeface="+mj-lt"/>
            </a:endParaRPr>
          </a:p>
          <a:p>
            <a:pPr lvl="1"/>
            <a:endParaRPr lang="en-GB" sz="2200" dirty="0"/>
          </a:p>
          <a:p>
            <a:pPr marL="827131" lvl="1" indent="-342900">
              <a:buFont typeface="Wingdings" panose="05000000000000000000" pitchFamily="2" charset="2"/>
              <a:buChar char="Ø"/>
            </a:pPr>
            <a:r>
              <a:rPr lang="en-GB" sz="2200" dirty="0"/>
              <a:t>In the St Ives and Carbis Bay area the A3074 (St Ives Road) will be closed to all traffic from 9am on 10 June until 11.59pm on 13 June. </a:t>
            </a:r>
          </a:p>
          <a:p>
            <a:pPr marL="827131" lvl="1" indent="-342900">
              <a:buFont typeface="Wingdings" panose="05000000000000000000" pitchFamily="2" charset="2"/>
              <a:buChar char="Ø"/>
            </a:pPr>
            <a:endParaRPr lang="en-GB" sz="2200" dirty="0"/>
          </a:p>
          <a:p>
            <a:pPr marL="827131" lvl="1" indent="-342900">
              <a:buFont typeface="Wingdings" panose="05000000000000000000" pitchFamily="2" charset="2"/>
              <a:buChar char="Ø"/>
            </a:pPr>
            <a:r>
              <a:rPr lang="en-GB" sz="2200" dirty="0"/>
              <a:t>Security barriers and fencing installed from the 4 June and there will be some initial short-term disruption, </a:t>
            </a:r>
          </a:p>
          <a:p>
            <a:pPr lvl="1"/>
            <a:endParaRPr lang="en-GB" sz="2200" dirty="0"/>
          </a:p>
          <a:p>
            <a:pPr marL="827131" lvl="1" indent="-342900">
              <a:buFont typeface="Wingdings" panose="05000000000000000000" pitchFamily="2" charset="2"/>
              <a:buChar char="Ø"/>
            </a:pPr>
            <a:r>
              <a:rPr lang="en-GB" sz="2200" dirty="0"/>
              <a:t>The Old Coach Road via </a:t>
            </a:r>
            <a:r>
              <a:rPr lang="en-GB" sz="2200" dirty="0" err="1"/>
              <a:t>Halsetown</a:t>
            </a:r>
            <a:r>
              <a:rPr lang="en-GB" sz="2200" dirty="0"/>
              <a:t> will be used to provide access to St Ives Town and delays are expected.</a:t>
            </a:r>
          </a:p>
          <a:p>
            <a:endParaRPr lang="en-GB" dirty="0"/>
          </a:p>
        </p:txBody>
      </p:sp>
    </p:spTree>
    <p:extLst>
      <p:ext uri="{BB962C8B-B14F-4D97-AF65-F5344CB8AC3E}">
        <p14:creationId xmlns:p14="http://schemas.microsoft.com/office/powerpoint/2010/main" val="27209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823124" y="1067010"/>
            <a:ext cx="9193898" cy="5737957"/>
          </a:xfrm>
          <a:prstGeom prst="rect">
            <a:avLst/>
          </a:prstGeom>
        </p:spPr>
      </p:pic>
      <p:sp>
        <p:nvSpPr>
          <p:cNvPr id="2" name="Rectangle 1">
            <a:extLst>
              <a:ext uri="{FF2B5EF4-FFF2-40B4-BE49-F238E27FC236}">
                <a16:creationId xmlns:a16="http://schemas.microsoft.com/office/drawing/2014/main" id="{8F4DB3DC-F2C9-4135-AAB6-50277DF7385A}"/>
              </a:ext>
            </a:extLst>
          </p:cNvPr>
          <p:cNvSpPr/>
          <p:nvPr/>
        </p:nvSpPr>
        <p:spPr>
          <a:xfrm>
            <a:off x="5214484" y="6834804"/>
            <a:ext cx="4886659" cy="400110"/>
          </a:xfrm>
          <a:prstGeom prst="rect">
            <a:avLst/>
          </a:prstGeom>
        </p:spPr>
        <p:txBody>
          <a:bodyPr wrap="none">
            <a:spAutoFit/>
          </a:bodyPr>
          <a:lstStyle/>
          <a:p>
            <a:r>
              <a:rPr lang="en-GB" dirty="0">
                <a:hlinkClick r:id="rId4"/>
              </a:rPr>
              <a:t>https://g7.devon-cornwall.police.uk/impact/</a:t>
            </a:r>
            <a:r>
              <a:rPr lang="en-GB" dirty="0"/>
              <a:t> </a:t>
            </a:r>
          </a:p>
        </p:txBody>
      </p:sp>
    </p:spTree>
    <p:extLst>
      <p:ext uri="{BB962C8B-B14F-4D97-AF65-F5344CB8AC3E}">
        <p14:creationId xmlns:p14="http://schemas.microsoft.com/office/powerpoint/2010/main" val="37293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6840-F412-4BA5-B8A2-5FE01405B834}"/>
              </a:ext>
            </a:extLst>
          </p:cNvPr>
          <p:cNvSpPr>
            <a:spLocks noGrp="1"/>
          </p:cNvSpPr>
          <p:nvPr>
            <p:ph type="title"/>
          </p:nvPr>
        </p:nvSpPr>
        <p:spPr/>
        <p:txBody>
          <a:bodyPr/>
          <a:lstStyle/>
          <a:p>
            <a:r>
              <a:rPr lang="en-GB" dirty="0"/>
              <a:t>Specific measures announced (2);</a:t>
            </a:r>
          </a:p>
        </p:txBody>
      </p:sp>
      <p:sp>
        <p:nvSpPr>
          <p:cNvPr id="3" name="Rectangle 2">
            <a:extLst>
              <a:ext uri="{FF2B5EF4-FFF2-40B4-BE49-F238E27FC236}">
                <a16:creationId xmlns:a16="http://schemas.microsoft.com/office/drawing/2014/main" id="{CAFE42D8-DD38-48D5-8991-2C9621833D5E}"/>
              </a:ext>
            </a:extLst>
          </p:cNvPr>
          <p:cNvSpPr/>
          <p:nvPr/>
        </p:nvSpPr>
        <p:spPr>
          <a:xfrm>
            <a:off x="234132" y="1102518"/>
            <a:ext cx="9708257" cy="6155531"/>
          </a:xfrm>
          <a:prstGeom prst="rect">
            <a:avLst/>
          </a:prstGeom>
        </p:spPr>
        <p:txBody>
          <a:bodyPr wrap="square">
            <a:spAutoFit/>
          </a:bodyPr>
          <a:lstStyle/>
          <a:p>
            <a:r>
              <a:rPr lang="en-GB" sz="2200" b="1" dirty="0"/>
              <a:t>Falmouth and Newquay</a:t>
            </a:r>
            <a:r>
              <a:rPr lang="en-GB" sz="2200" dirty="0"/>
              <a:t>;</a:t>
            </a:r>
          </a:p>
          <a:p>
            <a:endParaRPr lang="en-GB" sz="2200" dirty="0"/>
          </a:p>
          <a:p>
            <a:pPr marL="342900" indent="-342900">
              <a:buFont typeface="Wingdings" panose="05000000000000000000" pitchFamily="2" charset="2"/>
              <a:buChar char="Ø"/>
            </a:pPr>
            <a:r>
              <a:rPr lang="en-GB" sz="2200" dirty="0"/>
              <a:t>In Falmouth, where the Maritime Museum at Event Square will be used as the media centre for the G7 Summit; </a:t>
            </a:r>
          </a:p>
          <a:p>
            <a:pPr marL="342900" indent="-342900">
              <a:buFont typeface="Wingdings" panose="05000000000000000000" pitchFamily="2" charset="2"/>
              <a:buChar char="Ø"/>
            </a:pPr>
            <a:endParaRPr lang="en-GB" sz="2200" dirty="0"/>
          </a:p>
          <a:p>
            <a:pPr marL="827131" lvl="1" indent="-342900">
              <a:buFont typeface="Wingdings" panose="05000000000000000000" pitchFamily="2" charset="2"/>
              <a:buChar char="Ø"/>
            </a:pPr>
            <a:r>
              <a:rPr lang="en-GB" sz="2200" dirty="0"/>
              <a:t>Grove Place and Maritime car parks will be closed between 27 May and 19 June. </a:t>
            </a:r>
          </a:p>
          <a:p>
            <a:pPr marL="827131" lvl="1" indent="-342900">
              <a:buFont typeface="Wingdings" panose="05000000000000000000" pitchFamily="2" charset="2"/>
              <a:buChar char="Ø"/>
            </a:pPr>
            <a:r>
              <a:rPr lang="en-GB" sz="2200" dirty="0" err="1"/>
              <a:t>Campbeltown</a:t>
            </a:r>
            <a:r>
              <a:rPr lang="en-GB" sz="2200" dirty="0"/>
              <a:t> Way will be closed to traffic between 27 May and 19 June. The car park in Church Street will be closed for pay and display 10 to 13 June</a:t>
            </a:r>
          </a:p>
          <a:p>
            <a:endParaRPr lang="en-GB" sz="2200" dirty="0"/>
          </a:p>
          <a:p>
            <a:pPr marL="342900" indent="-342900">
              <a:buFont typeface="Wingdings" panose="05000000000000000000" pitchFamily="2" charset="2"/>
              <a:buChar char="Ø"/>
            </a:pPr>
            <a:r>
              <a:rPr lang="en-GB" sz="2200" dirty="0"/>
              <a:t>Around Cornwall Airport Newquay - number of road closures and parking restriction orders in place around the airport for the duration of the event, beginning at 6pm on 9 June, and ending on 11.59pm on 13 June.</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a:t>Businesses within the perimeter and in the immediate vicinity of Cornwall Newquay Airport will be contacted shortly by the Cabinet Office with specific identification requirement instructions.</a:t>
            </a:r>
          </a:p>
          <a:p>
            <a:endParaRPr lang="en-GB" dirty="0"/>
          </a:p>
        </p:txBody>
      </p:sp>
    </p:spTree>
    <p:extLst>
      <p:ext uri="{BB962C8B-B14F-4D97-AF65-F5344CB8AC3E}">
        <p14:creationId xmlns:p14="http://schemas.microsoft.com/office/powerpoint/2010/main" val="2063508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7FA7-B372-45CB-B895-FD61BF1A42F2}"/>
              </a:ext>
            </a:extLst>
          </p:cNvPr>
          <p:cNvSpPr>
            <a:spLocks noGrp="1"/>
          </p:cNvSpPr>
          <p:nvPr>
            <p:ph type="title"/>
          </p:nvPr>
        </p:nvSpPr>
        <p:spPr/>
        <p:txBody>
          <a:bodyPr/>
          <a:lstStyle/>
          <a:p>
            <a:r>
              <a:rPr lang="en-GB" dirty="0"/>
              <a:t>Access to secured areas - what we know now</a:t>
            </a:r>
          </a:p>
        </p:txBody>
      </p:sp>
      <p:sp>
        <p:nvSpPr>
          <p:cNvPr id="3" name="Rectangle 2">
            <a:extLst>
              <a:ext uri="{FF2B5EF4-FFF2-40B4-BE49-F238E27FC236}">
                <a16:creationId xmlns:a16="http://schemas.microsoft.com/office/drawing/2014/main" id="{D797DF8D-980E-4FCC-BE3E-044F5609B8A8}"/>
              </a:ext>
            </a:extLst>
          </p:cNvPr>
          <p:cNvSpPr/>
          <p:nvPr/>
        </p:nvSpPr>
        <p:spPr>
          <a:xfrm>
            <a:off x="420563" y="1404367"/>
            <a:ext cx="9852273" cy="5509200"/>
          </a:xfrm>
          <a:prstGeom prst="rect">
            <a:avLst/>
          </a:prstGeom>
        </p:spPr>
        <p:txBody>
          <a:bodyPr wrap="square">
            <a:spAutoFit/>
          </a:bodyPr>
          <a:lstStyle/>
          <a:p>
            <a:pPr marL="342900" indent="-342900">
              <a:buFont typeface="Wingdings" panose="05000000000000000000" pitchFamily="2" charset="2"/>
              <a:buChar char="Ø"/>
            </a:pPr>
            <a:r>
              <a:rPr lang="en-GB" sz="2200" dirty="0"/>
              <a:t>Restricted areas in St Ives and Falmouth will require residents/business workers to provide two forms of current identification linked to their home or business address in order to gain access by vehicles to those homes or businesses. </a:t>
            </a:r>
          </a:p>
          <a:p>
            <a:endParaRPr lang="en-GB" sz="2200" dirty="0"/>
          </a:p>
          <a:p>
            <a:pPr marL="827131" lvl="1" indent="-342900">
              <a:buFont typeface="Wingdings" panose="05000000000000000000" pitchFamily="2" charset="2"/>
              <a:buChar char="Ø"/>
            </a:pPr>
            <a:r>
              <a:rPr lang="en-GB" sz="2200" dirty="0"/>
              <a:t>Council tax bill, </a:t>
            </a:r>
          </a:p>
          <a:p>
            <a:pPr marL="827131" lvl="1" indent="-342900">
              <a:buFont typeface="Wingdings" panose="05000000000000000000" pitchFamily="2" charset="2"/>
              <a:buChar char="Ø"/>
            </a:pPr>
            <a:r>
              <a:rPr lang="en-GB" sz="2200" dirty="0"/>
              <a:t>utility bill, </a:t>
            </a:r>
          </a:p>
          <a:p>
            <a:pPr marL="827131" lvl="1" indent="-342900">
              <a:buFont typeface="Wingdings" panose="05000000000000000000" pitchFamily="2" charset="2"/>
              <a:buChar char="Ø"/>
            </a:pPr>
            <a:r>
              <a:rPr lang="en-GB" sz="2200" dirty="0"/>
              <a:t>bank statement (within the last three months) or </a:t>
            </a:r>
          </a:p>
          <a:p>
            <a:pPr marL="827131" lvl="1" indent="-342900">
              <a:buFont typeface="Wingdings" panose="05000000000000000000" pitchFamily="2" charset="2"/>
              <a:buChar char="Ø"/>
            </a:pPr>
            <a:r>
              <a:rPr lang="en-GB" sz="2200" dirty="0"/>
              <a:t>driving licence.</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a:t>Delivery drivers/Service providers (including Care Workers and charity volunteers) seeking entry to restricted areas will need to provide proof of manifest / order confirmation to the address that they are seeking to access along with their personal company ID. </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a:t>Pedestrian access restricted in immediate vicinity of key areas. People will be subject to security checks. Only residents will be allowed.</a:t>
            </a:r>
          </a:p>
        </p:txBody>
      </p:sp>
    </p:spTree>
    <p:extLst>
      <p:ext uri="{BB962C8B-B14F-4D97-AF65-F5344CB8AC3E}">
        <p14:creationId xmlns:p14="http://schemas.microsoft.com/office/powerpoint/2010/main" val="219417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156" y="303214"/>
            <a:ext cx="9708257" cy="1245169"/>
          </a:xfrm>
        </p:spPr>
        <p:txBody>
          <a:bodyPr>
            <a:normAutofit fontScale="90000"/>
          </a:bodyPr>
          <a:lstStyle/>
          <a:p>
            <a:r>
              <a:rPr lang="en-GB" dirty="0"/>
              <a:t>G7 Summit preparations – what you should already be doing?</a:t>
            </a:r>
          </a:p>
        </p:txBody>
      </p:sp>
      <p:sp>
        <p:nvSpPr>
          <p:cNvPr id="2" name="Rectangle 1">
            <a:extLst>
              <a:ext uri="{FF2B5EF4-FFF2-40B4-BE49-F238E27FC236}">
                <a16:creationId xmlns:a16="http://schemas.microsoft.com/office/drawing/2014/main" id="{278B7589-E5F7-4BF0-A610-AAA01E9391A2}"/>
              </a:ext>
            </a:extLst>
          </p:cNvPr>
          <p:cNvSpPr/>
          <p:nvPr/>
        </p:nvSpPr>
        <p:spPr>
          <a:xfrm>
            <a:off x="198128" y="1764407"/>
            <a:ext cx="10297144" cy="4493538"/>
          </a:xfrm>
          <a:prstGeom prst="rect">
            <a:avLst/>
          </a:prstGeom>
        </p:spPr>
        <p:txBody>
          <a:bodyPr wrap="square">
            <a:spAutoFit/>
          </a:bodyPr>
          <a:lstStyle/>
          <a:p>
            <a:pPr marL="342900" indent="-342900">
              <a:buFont typeface="Wingdings" panose="05000000000000000000" pitchFamily="2" charset="2"/>
              <a:buChar char="Ø"/>
            </a:pPr>
            <a:r>
              <a:rPr lang="en-GB" sz="2200" dirty="0"/>
              <a:t>Start delivery confidence assessments (RAG ratings) of your runs. </a:t>
            </a:r>
          </a:p>
          <a:p>
            <a:pPr marL="827131" lvl="1" indent="-342900">
              <a:buFont typeface="Wingdings" panose="05000000000000000000" pitchFamily="2" charset="2"/>
              <a:buChar char="Ø"/>
            </a:pPr>
            <a:r>
              <a:rPr lang="en-GB" sz="2200" dirty="0"/>
              <a:t>Consider the different types of care, and </a:t>
            </a:r>
          </a:p>
          <a:p>
            <a:pPr marL="827131" lvl="1" indent="-342900">
              <a:buFont typeface="Wingdings" panose="05000000000000000000" pitchFamily="2" charset="2"/>
              <a:buChar char="Ø"/>
            </a:pPr>
            <a:r>
              <a:rPr lang="en-GB" sz="2200" dirty="0"/>
              <a:t>the risks for each of your care packages – e.g. standard/end of life packages </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a:t>Review and update your contingency arrangements, specifically around alternative modes of transport between your clients and constructing ‘what if’ scenarios.</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a:t>Hold discussions with your clients/families around the timings of their care provision during the period – get them involved in contingency planning!</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dirty="0"/>
              <a:t>Keep updated as specific traffic measures are announced in the weeks before the event starts. These may affect your travel times or the routes your carers may usually take (see next slide).</a:t>
            </a:r>
          </a:p>
        </p:txBody>
      </p:sp>
    </p:spTree>
    <p:extLst>
      <p:ext uri="{BB962C8B-B14F-4D97-AF65-F5344CB8AC3E}">
        <p14:creationId xmlns:p14="http://schemas.microsoft.com/office/powerpoint/2010/main" val="69294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440F-E513-4065-9C4B-E0086C7E6E7C}"/>
              </a:ext>
            </a:extLst>
          </p:cNvPr>
          <p:cNvSpPr>
            <a:spLocks noGrp="1"/>
          </p:cNvSpPr>
          <p:nvPr>
            <p:ph type="title"/>
          </p:nvPr>
        </p:nvSpPr>
        <p:spPr/>
        <p:txBody>
          <a:bodyPr/>
          <a:lstStyle/>
          <a:p>
            <a:r>
              <a:rPr lang="en-GB" dirty="0"/>
              <a:t>Q &amp; A</a:t>
            </a:r>
          </a:p>
        </p:txBody>
      </p:sp>
      <p:sp>
        <p:nvSpPr>
          <p:cNvPr id="4" name="TextBox 3">
            <a:extLst>
              <a:ext uri="{FF2B5EF4-FFF2-40B4-BE49-F238E27FC236}">
                <a16:creationId xmlns:a16="http://schemas.microsoft.com/office/drawing/2014/main" id="{F32338A7-EDD4-45FD-9665-D5D73B43225D}"/>
              </a:ext>
            </a:extLst>
          </p:cNvPr>
          <p:cNvSpPr txBox="1"/>
          <p:nvPr/>
        </p:nvSpPr>
        <p:spPr>
          <a:xfrm>
            <a:off x="594172" y="1533862"/>
            <a:ext cx="9433048" cy="3477875"/>
          </a:xfrm>
          <a:prstGeom prst="rect">
            <a:avLst/>
          </a:prstGeom>
          <a:noFill/>
        </p:spPr>
        <p:txBody>
          <a:bodyPr wrap="square" rtlCol="0">
            <a:spAutoFit/>
          </a:bodyPr>
          <a:lstStyle/>
          <a:p>
            <a:r>
              <a:rPr lang="en-GB" dirty="0"/>
              <a:t>What specific questions do you have?</a:t>
            </a:r>
          </a:p>
          <a:p>
            <a:endParaRPr lang="en-GB" dirty="0"/>
          </a:p>
          <a:p>
            <a:pPr marL="342900" indent="-342900">
              <a:buFont typeface="Wingdings" panose="05000000000000000000" pitchFamily="2" charset="2"/>
              <a:buChar char="Ø"/>
            </a:pPr>
            <a:r>
              <a:rPr lang="en-GB" dirty="0"/>
              <a:t>We may not know the answer but can put those questions to the relevant people.</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Some things are changing/being updated regularly which is why we have signposted the relevant sources.</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dirty="0"/>
              <a:t>The D&amp;C FAQ is being regularly updated. </a:t>
            </a:r>
            <a:r>
              <a:rPr lang="en-GB" dirty="0">
                <a:hlinkClick r:id="rId3"/>
              </a:rPr>
              <a:t>https://g7.devon-cornwall.police.uk/faq/</a:t>
            </a:r>
            <a:r>
              <a:rPr lang="en-GB" dirty="0"/>
              <a:t> </a:t>
            </a:r>
            <a:br>
              <a:rPr lang="en-GB" dirty="0"/>
            </a:br>
            <a:br>
              <a:rPr lang="en-GB" dirty="0"/>
            </a:br>
            <a:r>
              <a:rPr lang="en-GB" dirty="0"/>
              <a:t>There will be further opportunities (see later) for engagement where questions can be put to the police and other partners. </a:t>
            </a:r>
          </a:p>
        </p:txBody>
      </p:sp>
    </p:spTree>
    <p:extLst>
      <p:ext uri="{BB962C8B-B14F-4D97-AF65-F5344CB8AC3E}">
        <p14:creationId xmlns:p14="http://schemas.microsoft.com/office/powerpoint/2010/main" val="784439654"/>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2617</TotalTime>
  <Words>1868</Words>
  <Application>Microsoft Office PowerPoint</Application>
  <PresentationFormat>Custom</PresentationFormat>
  <Paragraphs>142</Paragraphs>
  <Slides>14</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Verdana</vt:lpstr>
      <vt:lpstr>Wingdings</vt:lpstr>
      <vt:lpstr>Blank</vt:lpstr>
      <vt:lpstr>1_Custom Design</vt:lpstr>
      <vt:lpstr>2_Custom Design</vt:lpstr>
      <vt:lpstr>PowerPoint Presentation</vt:lpstr>
      <vt:lpstr>PowerPoint Presentation</vt:lpstr>
      <vt:lpstr>PowerPoint Presentation</vt:lpstr>
      <vt:lpstr>Specific measures announced;</vt:lpstr>
      <vt:lpstr>PowerPoint Presentation</vt:lpstr>
      <vt:lpstr>Specific measures announced (2);</vt:lpstr>
      <vt:lpstr>Access to secured areas - what we know now</vt:lpstr>
      <vt:lpstr>G7 Summit preparations – what you should already be doing?</vt:lpstr>
      <vt:lpstr>Q &amp; A</vt:lpstr>
      <vt:lpstr>Escalation during the event</vt:lpstr>
      <vt:lpstr>Additional support for Care Homes</vt:lpstr>
      <vt:lpstr>How can I keep updated?</vt:lpstr>
      <vt:lpstr>A further opportunities for engagement;</vt:lpstr>
      <vt:lpstr>Thank you / Meur ras</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Dave</dc:creator>
  <cp:lastModifiedBy>Tyrone Homes</cp:lastModifiedBy>
  <cp:revision>34</cp:revision>
  <dcterms:created xsi:type="dcterms:W3CDTF">2018-09-21T12:49:40Z</dcterms:created>
  <dcterms:modified xsi:type="dcterms:W3CDTF">2021-05-21T13:16:45Z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etDate">
    <vt:lpwstr>2021-05-21T13:16:44Z</vt:lpwstr>
  </property>
  <property fmtid="{D5CDD505-2E9C-101B-9397-08002B2CF9AE}" pid="4" name="MSIP_Label_65bade86-969a-4cfc-8d70-99d1f0adeaba_Method">
    <vt:lpwstr>Standard</vt:lpwstr>
  </property>
  <property fmtid="{D5CDD505-2E9C-101B-9397-08002B2CF9AE}" pid="5" name="MSIP_Label_65bade86-969a-4cfc-8d70-99d1f0adeaba_Name">
    <vt:lpwstr>65bade86-969a-4cfc-8d70-99d1f0adeaba</vt:lpwstr>
  </property>
  <property fmtid="{D5CDD505-2E9C-101B-9397-08002B2CF9AE}" pid="6" name="MSIP_Label_65bade86-969a-4cfc-8d70-99d1f0adeaba_SiteId">
    <vt:lpwstr>efaa16aa-d1de-4d58-ba2e-2833fdfdd29f</vt:lpwstr>
  </property>
  <property fmtid="{D5CDD505-2E9C-101B-9397-08002B2CF9AE}" pid="7" name="MSIP_Label_65bade86-969a-4cfc-8d70-99d1f0adeaba_ActionId">
    <vt:lpwstr>043a23c5-9ae6-4edc-bdbf-de56d39675ac</vt:lpwstr>
  </property>
  <property fmtid="{D5CDD505-2E9C-101B-9397-08002B2CF9AE}" pid="8" name="MSIP_Label_65bade86-969a-4cfc-8d70-99d1f0adeaba_ContentBits">
    <vt:lpwstr>1</vt:lpwstr>
  </property>
</Properties>
</file>