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4"/>
    <p:sldMasterId id="2147483762" r:id="rId5"/>
    <p:sldMasterId id="2147483771" r:id="rId6"/>
    <p:sldMasterId id="2147483784" r:id="rId7"/>
  </p:sldMasterIdLst>
  <p:notesMasterIdLst>
    <p:notesMasterId r:id="rId27"/>
  </p:notesMasterIdLst>
  <p:handoutMasterIdLst>
    <p:handoutMasterId r:id="rId28"/>
  </p:handoutMasterIdLst>
  <p:sldIdLst>
    <p:sldId id="11961" r:id="rId8"/>
    <p:sldId id="12039" r:id="rId9"/>
    <p:sldId id="12040" r:id="rId10"/>
    <p:sldId id="12041" r:id="rId11"/>
    <p:sldId id="12044" r:id="rId12"/>
    <p:sldId id="12043" r:id="rId13"/>
    <p:sldId id="12042" r:id="rId14"/>
    <p:sldId id="12058" r:id="rId15"/>
    <p:sldId id="12052" r:id="rId16"/>
    <p:sldId id="12059" r:id="rId17"/>
    <p:sldId id="12048" r:id="rId18"/>
    <p:sldId id="12049" r:id="rId19"/>
    <p:sldId id="12050" r:id="rId20"/>
    <p:sldId id="12051" r:id="rId21"/>
    <p:sldId id="12061" r:id="rId22"/>
    <p:sldId id="12062" r:id="rId23"/>
    <p:sldId id="12063" r:id="rId24"/>
    <p:sldId id="12053" r:id="rId25"/>
    <p:sldId id="1205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Alcock" initials="KA" lastIdx="3" clrIdx="0">
    <p:extLst>
      <p:ext uri="{19B8F6BF-5375-455C-9EA6-DF929625EA0E}">
        <p15:presenceInfo xmlns:p15="http://schemas.microsoft.com/office/powerpoint/2012/main" userId="S::kate.alcock@cornwall.gov.uk::2bbf000e-44e8-4a00-bf20-f0a7e57e5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B6E6"/>
    <a:srgbClr val="00CCE2"/>
    <a:srgbClr val="00DFF6"/>
    <a:srgbClr val="00AEC0"/>
    <a:srgbClr val="9898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FAA107-DC44-4A9E-9582-6CC4F68B7F85}" v="56" dt="2020-12-15T22:23:56.7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50" autoAdjust="0"/>
    <p:restoredTop sz="94660"/>
  </p:normalViewPr>
  <p:slideViewPr>
    <p:cSldViewPr snapToGrid="0">
      <p:cViewPr varScale="1">
        <p:scale>
          <a:sx n="110" d="100"/>
          <a:sy n="110" d="100"/>
        </p:scale>
        <p:origin x="846" y="102"/>
      </p:cViewPr>
      <p:guideLst/>
    </p:cSldViewPr>
  </p:slideViewPr>
  <p:notesTextViewPr>
    <p:cViewPr>
      <p:scale>
        <a:sx n="3" d="2"/>
        <a:sy n="3" d="2"/>
      </p:scale>
      <p:origin x="0" y="0"/>
    </p:cViewPr>
  </p:notesTextViewPr>
  <p:sorterViewPr>
    <p:cViewPr varScale="1">
      <p:scale>
        <a:sx n="1" d="1"/>
        <a:sy n="1" d="1"/>
      </p:scale>
      <p:origin x="0" y="-8220"/>
    </p:cViewPr>
  </p:sorterViewPr>
  <p:notesViewPr>
    <p:cSldViewPr snapToGrid="0">
      <p:cViewPr varScale="1">
        <p:scale>
          <a:sx n="52" d="100"/>
          <a:sy n="52" d="100"/>
        </p:scale>
        <p:origin x="294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microsoft.com/office/2015/10/relationships/revisionInfo" Target="revisionInfo.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9D69B8-595E-4FCD-BD58-47E1DE37C7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477F621F-AA96-460F-B018-A8A1D6220E7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ADCB243-A2FA-4593-A4E6-2F437EC051B1}" type="datetimeFigureOut">
              <a:rPr lang="en-GB" smtClean="0"/>
              <a:t>16/12/2020</a:t>
            </a:fld>
            <a:endParaRPr lang="en-GB" dirty="0"/>
          </a:p>
        </p:txBody>
      </p:sp>
      <p:sp>
        <p:nvSpPr>
          <p:cNvPr id="4" name="Footer Placeholder 3">
            <a:extLst>
              <a:ext uri="{FF2B5EF4-FFF2-40B4-BE49-F238E27FC236}">
                <a16:creationId xmlns:a16="http://schemas.microsoft.com/office/drawing/2014/main" id="{43BD1FC2-9B6A-4E44-84D4-2E4DF0D7349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D9C794A7-0FD6-4ED2-8FA3-95D6E5CDD27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B96982A-E011-4291-801A-BD04A3190C8E}" type="slidenum">
              <a:rPr lang="en-GB" smtClean="0"/>
              <a:t>‹#›</a:t>
            </a:fld>
            <a:endParaRPr lang="en-GB" dirty="0"/>
          </a:p>
        </p:txBody>
      </p:sp>
    </p:spTree>
    <p:extLst>
      <p:ext uri="{BB962C8B-B14F-4D97-AF65-F5344CB8AC3E}">
        <p14:creationId xmlns:p14="http://schemas.microsoft.com/office/powerpoint/2010/main" val="13370654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479243-CA4A-4830-AC56-88B74BBBE314}" type="datetimeFigureOut">
              <a:rPr lang="en-GB" smtClean="0"/>
              <a:t>16/12/2020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9C6DE5-6FE9-47BA-B02B-714243A56873}" type="slidenum">
              <a:rPr lang="en-GB" smtClean="0"/>
              <a:t>‹#›</a:t>
            </a:fld>
            <a:endParaRPr lang="en-GB" dirty="0"/>
          </a:p>
        </p:txBody>
      </p:sp>
    </p:spTree>
    <p:extLst>
      <p:ext uri="{BB962C8B-B14F-4D97-AF65-F5344CB8AC3E}">
        <p14:creationId xmlns:p14="http://schemas.microsoft.com/office/powerpoint/2010/main" val="1961258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73566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23392"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623392" y="3886200"/>
            <a:ext cx="806192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285181" y="4459076"/>
            <a:ext cx="4779704" cy="3232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userDrawn="1"/>
        </p:nvCxnSpPr>
        <p:spPr>
          <a:xfrm>
            <a:off x="623392" y="3717032"/>
            <a:ext cx="10369152"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8878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392" y="2420889"/>
            <a:ext cx="10363200" cy="1362075"/>
          </a:xfrm>
        </p:spPr>
        <p:txBody>
          <a:bodyPr anchor="t"/>
          <a:lstStyle>
            <a:lvl1pPr algn="l">
              <a:defRPr sz="4000" b="1" cap="all"/>
            </a:lvl1pPr>
          </a:lstStyle>
          <a:p>
            <a:r>
              <a:rPr lang="en-US" dirty="0"/>
              <a:t>Click to edit Master title style</a:t>
            </a:r>
            <a:endParaRPr lang="en-GB"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285181" y="4459076"/>
            <a:ext cx="4779704" cy="3232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userDrawn="1"/>
        </p:nvCxnSpPr>
        <p:spPr>
          <a:xfrm>
            <a:off x="623392" y="3933056"/>
            <a:ext cx="10369152"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1131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0"/>
            <a:ext cx="5384800" cy="48531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0"/>
            <a:ext cx="5384800" cy="48531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827370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853134"/>
            <a:ext cx="5386917"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564904"/>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93368" y="1853134"/>
            <a:ext cx="5389033"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564904"/>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36499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5619263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1893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389717" y="167322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86449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56571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EB9A75-56D7-4F8F-AA60-6015718897DF}" type="datetimeFigureOut">
              <a:rPr lang="en-GB">
                <a:solidFill>
                  <a:prstClr val="black"/>
                </a:solidFill>
              </a:rPr>
              <a:pPr/>
              <a:t>16/12/2020</a:t>
            </a:fld>
            <a:endParaRPr lang="en-GB"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36FDB7AD-0238-4024-8F3A-94F207E6E2CA}" type="slidenum">
              <a:rPr lang="en-GB">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5849734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EB9A75-56D7-4F8F-AA60-6015718897DF}" type="datetimeFigureOut">
              <a:rPr lang="en-GB">
                <a:solidFill>
                  <a:prstClr val="black"/>
                </a:solidFill>
              </a:rPr>
              <a:pPr/>
              <a:t>16/12/2020</a:t>
            </a:fld>
            <a:endParaRPr lang="en-GB"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36FDB7AD-0238-4024-8F3A-94F207E6E2CA}" type="slidenum">
              <a:rPr lang="en-GB">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5922507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EB9A75-56D7-4F8F-AA60-6015718897DF}" type="datetimeFigureOut">
              <a:rPr lang="en-GB">
                <a:solidFill>
                  <a:prstClr val="black"/>
                </a:solidFill>
              </a:rPr>
              <a:pPr/>
              <a:t>16/12/2020</a:t>
            </a:fld>
            <a:endParaRPr lang="en-GB"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36FDB7AD-0238-4024-8F3A-94F207E6E2CA}" type="slidenum">
              <a:rPr lang="en-GB">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128737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23392"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623392" y="3886200"/>
            <a:ext cx="806192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285181" y="4459076"/>
            <a:ext cx="4779704" cy="3232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userDrawn="1"/>
        </p:nvCxnSpPr>
        <p:spPr>
          <a:xfrm>
            <a:off x="623392" y="3717032"/>
            <a:ext cx="10369152"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6249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7EB9A75-56D7-4F8F-AA60-6015718897DF}" type="datetimeFigureOut">
              <a:rPr lang="en-GB">
                <a:solidFill>
                  <a:prstClr val="black"/>
                </a:solidFill>
              </a:rPr>
              <a:pPr/>
              <a:t>16/12/2020</a:t>
            </a:fld>
            <a:endParaRPr lang="en-GB"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36FDB7AD-0238-4024-8F3A-94F207E6E2CA}" type="slidenum">
              <a:rPr lang="en-GB">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3844358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47EB9A75-56D7-4F8F-AA60-6015718897DF}" type="datetimeFigureOut">
              <a:rPr lang="en-GB">
                <a:solidFill>
                  <a:prstClr val="black"/>
                </a:solidFill>
              </a:rPr>
              <a:pPr/>
              <a:t>16/12/2020</a:t>
            </a:fld>
            <a:endParaRPr lang="en-GB" dirty="0">
              <a:solidFill>
                <a:prstClr val="black"/>
              </a:solidFill>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36FDB7AD-0238-4024-8F3A-94F207E6E2CA}" type="slidenum">
              <a:rPr lang="en-GB">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61467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47EB9A75-56D7-4F8F-AA60-6015718897DF}" type="datetimeFigureOut">
              <a:rPr lang="en-GB">
                <a:solidFill>
                  <a:prstClr val="black"/>
                </a:solidFill>
              </a:rPr>
              <a:pPr/>
              <a:t>16/12/2020</a:t>
            </a:fld>
            <a:endParaRPr lang="en-GB" dirty="0">
              <a:solidFill>
                <a:prstClr val="black"/>
              </a:solidFill>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36FDB7AD-0238-4024-8F3A-94F207E6E2CA}" type="slidenum">
              <a:rPr lang="en-GB">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3076481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47EB9A75-56D7-4F8F-AA60-6015718897DF}" type="datetimeFigureOut">
              <a:rPr lang="en-GB">
                <a:solidFill>
                  <a:prstClr val="black"/>
                </a:solidFill>
              </a:rPr>
              <a:pPr/>
              <a:t>16/12/2020</a:t>
            </a:fld>
            <a:endParaRPr lang="en-GB" dirty="0">
              <a:solidFill>
                <a:prstClr val="black"/>
              </a:solidFill>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36FDB7AD-0238-4024-8F3A-94F207E6E2CA}" type="slidenum">
              <a:rPr lang="en-GB">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2693609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7EB9A75-56D7-4F8F-AA60-6015718897DF}" type="datetimeFigureOut">
              <a:rPr lang="en-GB">
                <a:solidFill>
                  <a:prstClr val="black"/>
                </a:solidFill>
              </a:rPr>
              <a:pPr/>
              <a:t>16/12/2020</a:t>
            </a:fld>
            <a:endParaRPr lang="en-GB"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36FDB7AD-0238-4024-8F3A-94F207E6E2CA}" type="slidenum">
              <a:rPr lang="en-GB">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9136658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7EB9A75-56D7-4F8F-AA60-6015718897DF}" type="datetimeFigureOut">
              <a:rPr lang="en-GB">
                <a:solidFill>
                  <a:prstClr val="black"/>
                </a:solidFill>
              </a:rPr>
              <a:pPr/>
              <a:t>16/12/2020</a:t>
            </a:fld>
            <a:endParaRPr lang="en-GB"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36FDB7AD-0238-4024-8F3A-94F207E6E2CA}" type="slidenum">
              <a:rPr lang="en-GB">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8505675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EB9A75-56D7-4F8F-AA60-6015718897DF}" type="datetimeFigureOut">
              <a:rPr lang="en-GB">
                <a:solidFill>
                  <a:prstClr val="black"/>
                </a:solidFill>
              </a:rPr>
              <a:pPr/>
              <a:t>16/12/2020</a:t>
            </a:fld>
            <a:endParaRPr lang="en-GB"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36FDB7AD-0238-4024-8F3A-94F207E6E2CA}" type="slidenum">
              <a:rPr lang="en-GB">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8824831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EB9A75-56D7-4F8F-AA60-6015718897DF}" type="datetimeFigureOut">
              <a:rPr lang="en-GB">
                <a:solidFill>
                  <a:prstClr val="black"/>
                </a:solidFill>
              </a:rPr>
              <a:pPr/>
              <a:t>16/12/2020</a:t>
            </a:fld>
            <a:endParaRPr lang="en-GB"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36FDB7AD-0238-4024-8F3A-94F207E6E2CA}" type="slidenum">
              <a:rPr lang="en-GB">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5263638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130428"/>
            <a:ext cx="10363200" cy="1470025"/>
          </a:xfrm>
        </p:spPr>
        <p:txBody>
          <a:bodyPr/>
          <a:lstStyle>
            <a:lvl1pPr>
              <a:defRPr/>
            </a:lvl1pPr>
          </a:lstStyle>
          <a:p>
            <a:r>
              <a:rPr lang="en-US" dirty="0"/>
              <a:t>Click to edit master title style</a:t>
            </a:r>
            <a:endParaRPr lang="en-GB" dirty="0"/>
          </a:p>
        </p:txBody>
      </p:sp>
      <p:sp>
        <p:nvSpPr>
          <p:cNvPr id="3" name="Subtitle 2"/>
          <p:cNvSpPr>
            <a:spLocks noGrp="1"/>
          </p:cNvSpPr>
          <p:nvPr>
            <p:ph type="subTitle" idx="1"/>
          </p:nvPr>
        </p:nvSpPr>
        <p:spPr>
          <a:xfrm>
            <a:off x="914400" y="3886200"/>
            <a:ext cx="8534400" cy="1752600"/>
          </a:xfrm>
        </p:spPr>
        <p:txBody>
          <a:bodyPr/>
          <a:lstStyle>
            <a:lvl1pPr marL="0" indent="0" algn="l">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9597906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endParaRPr lang="en-GB" dirty="0"/>
          </a:p>
        </p:txBody>
      </p:sp>
      <p:sp>
        <p:nvSpPr>
          <p:cNvPr id="3" name="Content Placeholder 2"/>
          <p:cNvSpPr>
            <a:spLocks noGrp="1"/>
          </p:cNvSpPr>
          <p:nvPr>
            <p:ph idx="1" hasCustomPrompt="1"/>
          </p:nvPr>
        </p:nvSpPr>
        <p:spPr>
          <a:xfrm>
            <a:off x="609600" y="1600203"/>
            <a:ext cx="10972800" cy="4997151"/>
          </a:xfrm>
        </p:spPr>
        <p:txBody>
          <a:bodyPr/>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924718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392" y="2420889"/>
            <a:ext cx="10363200" cy="1362075"/>
          </a:xfrm>
        </p:spPr>
        <p:txBody>
          <a:bodyPr anchor="t"/>
          <a:lstStyle>
            <a:lvl1pPr algn="l">
              <a:defRPr sz="4000" b="1" cap="all"/>
            </a:lvl1pPr>
          </a:lstStyle>
          <a:p>
            <a:r>
              <a:rPr lang="en-US" dirty="0"/>
              <a:t>Click to edit Master title style</a:t>
            </a:r>
            <a:endParaRPr lang="en-GB"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285181" y="4459076"/>
            <a:ext cx="4779704" cy="3232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userDrawn="1"/>
        </p:nvCxnSpPr>
        <p:spPr>
          <a:xfrm>
            <a:off x="623392" y="3933056"/>
            <a:ext cx="10369152"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43496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hasCustomPrompt="1"/>
          </p:nvPr>
        </p:nvSpPr>
        <p:spPr>
          <a:xfrm>
            <a:off x="963084" y="2906713"/>
            <a:ext cx="103632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7291117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endParaRPr lang="en-GB" dirty="0"/>
          </a:p>
        </p:txBody>
      </p:sp>
      <p:sp>
        <p:nvSpPr>
          <p:cNvPr id="3" name="Content Placeholder 2"/>
          <p:cNvSpPr>
            <a:spLocks noGrp="1"/>
          </p:cNvSpPr>
          <p:nvPr>
            <p:ph sz="half" idx="1"/>
          </p:nvPr>
        </p:nvSpPr>
        <p:spPr>
          <a:xfrm>
            <a:off x="609600" y="1600203"/>
            <a:ext cx="53848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3"/>
            <a:ext cx="53848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746747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normAutofit/>
          </a:bodyPr>
          <a:lstStyle>
            <a:lvl1pPr marL="0" indent="0">
              <a:buNone/>
              <a:defRPr sz="1846"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normAutofit/>
          </a:bodyPr>
          <a:lstStyle>
            <a:lvl1pPr marL="0" indent="0">
              <a:buNone/>
              <a:defRPr sz="1846"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026387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endParaRPr lang="en-GB" dirty="0"/>
          </a:p>
        </p:txBody>
      </p:sp>
    </p:spTree>
    <p:extLst>
      <p:ext uri="{BB962C8B-B14F-4D97-AF65-F5344CB8AC3E}">
        <p14:creationId xmlns:p14="http://schemas.microsoft.com/office/powerpoint/2010/main" val="17178580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35565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1846" b="1"/>
            </a:lvl1pPr>
          </a:lstStyle>
          <a:p>
            <a:r>
              <a:rPr lang="en-US"/>
              <a:t>Click to edit Master title style</a:t>
            </a:r>
            <a:endParaRPr lang="en-GB" dirty="0"/>
          </a:p>
        </p:txBody>
      </p:sp>
      <p:sp>
        <p:nvSpPr>
          <p:cNvPr id="3" name="Content Placeholder 2"/>
          <p:cNvSpPr>
            <a:spLocks noGrp="1"/>
          </p:cNvSpPr>
          <p:nvPr>
            <p:ph idx="1"/>
          </p:nvPr>
        </p:nvSpPr>
        <p:spPr>
          <a:xfrm>
            <a:off x="4766735" y="273053"/>
            <a:ext cx="6815667"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3"/>
            <a:ext cx="4011084"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Tree>
    <p:extLst>
      <p:ext uri="{BB962C8B-B14F-4D97-AF65-F5344CB8AC3E}">
        <p14:creationId xmlns:p14="http://schemas.microsoft.com/office/powerpoint/2010/main" val="26923937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r>
              <a:rPr lang="en-US" dirty="0"/>
              <a:t>Click icon to add picture</a:t>
            </a:r>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Tree>
    <p:extLst>
      <p:ext uri="{BB962C8B-B14F-4D97-AF65-F5344CB8AC3E}">
        <p14:creationId xmlns:p14="http://schemas.microsoft.com/office/powerpoint/2010/main" val="41422445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endParaRPr lang="en-GB" dirty="0"/>
          </a:p>
        </p:txBody>
      </p:sp>
      <p:sp>
        <p:nvSpPr>
          <p:cNvPr id="3" name="Vertical Text Placeholder 2"/>
          <p:cNvSpPr>
            <a:spLocks noGrp="1"/>
          </p:cNvSpPr>
          <p:nvPr>
            <p:ph type="body" orient="vert" idx="1" hasCustomPrompt="1"/>
          </p:nvPr>
        </p:nvSpPr>
        <p:spPr/>
        <p:txBody>
          <a:bodyPr vert="eaVert"/>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6511293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839200" y="274641"/>
            <a:ext cx="2743200" cy="5851525"/>
          </a:xfrm>
        </p:spPr>
        <p:txBody>
          <a:bodyPr vert="eaVert"/>
          <a:lstStyle>
            <a:lvl1pPr>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2778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0"/>
            <a:ext cx="5384800" cy="48531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0"/>
            <a:ext cx="5384800" cy="48531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04605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853134"/>
            <a:ext cx="5386917"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564904"/>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93368" y="1853134"/>
            <a:ext cx="5389033"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564904"/>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60241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76322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181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389717" y="167322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86449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1966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09570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3.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4.jpe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1" y="274638"/>
            <a:ext cx="7078516" cy="994122"/>
          </a:xfrm>
          <a:prstGeom prst="rect">
            <a:avLst/>
          </a:prstGeom>
        </p:spPr>
        <p:txBody>
          <a:bodyPr vert="horz" lIns="91440" tIns="45720" rIns="91440" bIns="45720" rtlCol="0" anchor="b">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0"/>
            <a:ext cx="10972800" cy="47811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5" name="Picture 4"/>
          <p:cNvPicPr>
            <a:picLocks noChangeAspect="1"/>
          </p:cNvPicPr>
          <p:nvPr/>
        </p:nvPicPr>
        <p:blipFill rotWithShape="1">
          <a:blip r:embed="rId10" cstate="print">
            <a:extLst>
              <a:ext uri="{28A0092B-C50C-407E-A947-70E740481C1C}">
                <a14:useLocalDpi xmlns:a14="http://schemas.microsoft.com/office/drawing/2010/main" val="0"/>
              </a:ext>
            </a:extLst>
          </a:blip>
          <a:srcRect t="27407" b="21572"/>
          <a:stretch/>
        </p:blipFill>
        <p:spPr>
          <a:xfrm>
            <a:off x="7536161" y="385936"/>
            <a:ext cx="4552567" cy="771526"/>
          </a:xfrm>
          <a:prstGeom prst="rect">
            <a:avLst/>
          </a:prstGeom>
        </p:spPr>
      </p:pic>
      <p:sp>
        <p:nvSpPr>
          <p:cNvPr id="4" name="MSIPCMContentMarking" descr="{&quot;HashCode&quot;:-2130211288,&quot;Placement&quot;:&quot;Header&quot;}">
            <a:extLst>
              <a:ext uri="{FF2B5EF4-FFF2-40B4-BE49-F238E27FC236}">
                <a16:creationId xmlns:a16="http://schemas.microsoft.com/office/drawing/2014/main" id="{E9083943-551A-4163-B205-22ADBD9D8776}"/>
              </a:ext>
            </a:extLst>
          </p:cNvPr>
          <p:cNvSpPr txBox="1"/>
          <p:nvPr userDrawn="1"/>
        </p:nvSpPr>
        <p:spPr>
          <a:xfrm>
            <a:off x="9791574" y="0"/>
            <a:ext cx="2400426" cy="262344"/>
          </a:xfrm>
          <a:prstGeom prst="rect">
            <a:avLst/>
          </a:prstGeom>
          <a:noFill/>
        </p:spPr>
        <p:txBody>
          <a:bodyPr vert="horz" wrap="square" lIns="0" tIns="0" rIns="0" bIns="0" rtlCol="0" anchor="ctr" anchorCtr="1">
            <a:spAutoFit/>
          </a:bodyPr>
          <a:lstStyle/>
          <a:p>
            <a:pPr algn="r">
              <a:spcBef>
                <a:spcPts val="0"/>
              </a:spcBef>
              <a:spcAft>
                <a:spcPts val="0"/>
              </a:spcAft>
            </a:pPr>
            <a:r>
              <a:rPr lang="en-GB" sz="1000" dirty="0">
                <a:solidFill>
                  <a:srgbClr val="FF8C00"/>
                </a:solidFill>
                <a:latin typeface="Calibri" panose="020F0502020204030204" pitchFamily="34" charset="0"/>
              </a:rPr>
              <a:t>Information Classification: CONTROLLED</a:t>
            </a:r>
          </a:p>
        </p:txBody>
      </p:sp>
    </p:spTree>
    <p:extLst>
      <p:ext uri="{BB962C8B-B14F-4D97-AF65-F5344CB8AC3E}">
        <p14:creationId xmlns:p14="http://schemas.microsoft.com/office/powerpoint/2010/main" val="96054089"/>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Lst>
  <p:txStyles>
    <p:titleStyle>
      <a:lvl1pPr algn="l" defTabSz="914400" rtl="0" eaLnBrk="1" latinLnBrk="0" hangingPunct="1">
        <a:spcBef>
          <a:spcPct val="0"/>
        </a:spcBef>
        <a:buNone/>
        <a:defRPr lang="en-GB" sz="2800" b="1" kern="1200" dirty="0" smtClean="0">
          <a:solidFill>
            <a:srgbClr val="AE2573"/>
          </a:solidFill>
          <a:latin typeface="+mj-lt"/>
          <a:ea typeface="+mj-ea"/>
          <a:cs typeface="+mj-cs"/>
        </a:defRPr>
      </a:lvl1pPr>
    </p:titleStyle>
    <p:bodyStyle>
      <a:lvl1pPr marL="342900" indent="-342900" algn="l" defTabSz="914400" rtl="0" eaLnBrk="1" latinLnBrk="0" hangingPunct="1">
        <a:spcBef>
          <a:spcPct val="20000"/>
        </a:spcBef>
        <a:buClr>
          <a:srgbClr val="AE2573"/>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1" y="274638"/>
            <a:ext cx="7078516" cy="994122"/>
          </a:xfrm>
          <a:prstGeom prst="rect">
            <a:avLst/>
          </a:prstGeom>
        </p:spPr>
        <p:txBody>
          <a:bodyPr vert="horz" lIns="91440" tIns="45720" rIns="91440" bIns="45720" rtlCol="0" anchor="b">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0"/>
            <a:ext cx="10972800" cy="47811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5" name="Picture 4"/>
          <p:cNvPicPr>
            <a:picLocks noChangeAspect="1"/>
          </p:cNvPicPr>
          <p:nvPr/>
        </p:nvPicPr>
        <p:blipFill rotWithShape="1">
          <a:blip r:embed="rId10" cstate="print">
            <a:extLst>
              <a:ext uri="{28A0092B-C50C-407E-A947-70E740481C1C}">
                <a14:useLocalDpi xmlns:a14="http://schemas.microsoft.com/office/drawing/2010/main" val="0"/>
              </a:ext>
            </a:extLst>
          </a:blip>
          <a:srcRect t="27407" b="21572"/>
          <a:stretch/>
        </p:blipFill>
        <p:spPr>
          <a:xfrm>
            <a:off x="7536159" y="34696"/>
            <a:ext cx="4552567" cy="771526"/>
          </a:xfrm>
          <a:prstGeom prst="rect">
            <a:avLst/>
          </a:prstGeom>
        </p:spPr>
      </p:pic>
      <p:sp>
        <p:nvSpPr>
          <p:cNvPr id="4" name="MSIPCMContentMarking" descr="{&quot;HashCode&quot;:-2130211288,&quot;Placement&quot;:&quot;Header&quot;}">
            <a:extLst>
              <a:ext uri="{FF2B5EF4-FFF2-40B4-BE49-F238E27FC236}">
                <a16:creationId xmlns:a16="http://schemas.microsoft.com/office/drawing/2014/main" id="{0618F3CD-E6DC-40E5-A0A0-BD06921BB833}"/>
              </a:ext>
            </a:extLst>
          </p:cNvPr>
          <p:cNvSpPr txBox="1"/>
          <p:nvPr userDrawn="1"/>
        </p:nvSpPr>
        <p:spPr>
          <a:xfrm>
            <a:off x="9791574" y="0"/>
            <a:ext cx="2400426" cy="262344"/>
          </a:xfrm>
          <a:prstGeom prst="rect">
            <a:avLst/>
          </a:prstGeom>
          <a:noFill/>
        </p:spPr>
        <p:txBody>
          <a:bodyPr vert="horz" wrap="square" lIns="0" tIns="0" rIns="0" bIns="0" rtlCol="0" anchor="ctr" anchorCtr="1">
            <a:spAutoFit/>
          </a:bodyPr>
          <a:lstStyle/>
          <a:p>
            <a:pPr algn="r">
              <a:spcBef>
                <a:spcPts val="0"/>
              </a:spcBef>
              <a:spcAft>
                <a:spcPts val="0"/>
              </a:spcAft>
            </a:pPr>
            <a:r>
              <a:rPr lang="en-GB" sz="1000" dirty="0">
                <a:solidFill>
                  <a:srgbClr val="FF8C00"/>
                </a:solidFill>
                <a:latin typeface="Calibri" panose="020F0502020204030204" pitchFamily="34" charset="0"/>
              </a:rPr>
              <a:t>Information Classification: CONTROLLED</a:t>
            </a:r>
          </a:p>
        </p:txBody>
      </p:sp>
    </p:spTree>
    <p:extLst>
      <p:ext uri="{BB962C8B-B14F-4D97-AF65-F5344CB8AC3E}">
        <p14:creationId xmlns:p14="http://schemas.microsoft.com/office/powerpoint/2010/main" val="219242574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Lst>
  <p:txStyles>
    <p:titleStyle>
      <a:lvl1pPr algn="l" defTabSz="914400" rtl="0" eaLnBrk="1" latinLnBrk="0" hangingPunct="1">
        <a:spcBef>
          <a:spcPct val="0"/>
        </a:spcBef>
        <a:buNone/>
        <a:defRPr lang="en-GB" sz="2800" b="1" kern="1200" dirty="0" smtClean="0">
          <a:solidFill>
            <a:srgbClr val="AE2573"/>
          </a:solidFill>
          <a:latin typeface="+mj-lt"/>
          <a:ea typeface="+mj-ea"/>
          <a:cs typeface="+mj-cs"/>
        </a:defRPr>
      </a:lvl1pPr>
    </p:titleStyle>
    <p:bodyStyle>
      <a:lvl1pPr marL="342900" indent="-342900" algn="l" defTabSz="914400" rtl="0" eaLnBrk="1" latinLnBrk="0" hangingPunct="1">
        <a:spcBef>
          <a:spcPct val="20000"/>
        </a:spcBef>
        <a:buClr>
          <a:srgbClr val="AE2573"/>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Freeform 5"/>
          <p:cNvSpPr>
            <a:spLocks/>
          </p:cNvSpPr>
          <p:nvPr/>
        </p:nvSpPr>
        <p:spPr bwMode="auto">
          <a:xfrm>
            <a:off x="239350" y="1211434"/>
            <a:ext cx="9404725" cy="45719"/>
          </a:xfrm>
          <a:custGeom>
            <a:avLst/>
            <a:gdLst>
              <a:gd name="T0" fmla="*/ 279 w 1047"/>
              <a:gd name="T1" fmla="*/ 13 h 14"/>
              <a:gd name="T2" fmla="*/ 225 w 1047"/>
              <a:gd name="T3" fmla="*/ 13 h 14"/>
              <a:gd name="T4" fmla="*/ 8 w 1047"/>
              <a:gd name="T5" fmla="*/ 12 h 14"/>
              <a:gd name="T6" fmla="*/ 7 w 1047"/>
              <a:gd name="T7" fmla="*/ 12 h 14"/>
              <a:gd name="T8" fmla="*/ 6 w 1047"/>
              <a:gd name="T9" fmla="*/ 12 h 14"/>
              <a:gd name="T10" fmla="*/ 0 w 1047"/>
              <a:gd name="T11" fmla="*/ 7 h 14"/>
              <a:gd name="T12" fmla="*/ 1 w 1047"/>
              <a:gd name="T13" fmla="*/ 3 h 14"/>
              <a:gd name="T14" fmla="*/ 6 w 1047"/>
              <a:gd name="T15" fmla="*/ 1 h 14"/>
              <a:gd name="T16" fmla="*/ 7 w 1047"/>
              <a:gd name="T17" fmla="*/ 0 h 14"/>
              <a:gd name="T18" fmla="*/ 8 w 1047"/>
              <a:gd name="T19" fmla="*/ 0 h 14"/>
              <a:gd name="T20" fmla="*/ 200 w 1047"/>
              <a:gd name="T21" fmla="*/ 1 h 14"/>
              <a:gd name="T22" fmla="*/ 228 w 1047"/>
              <a:gd name="T23" fmla="*/ 1 h 14"/>
              <a:gd name="T24" fmla="*/ 909 w 1047"/>
              <a:gd name="T25" fmla="*/ 2 h 14"/>
              <a:gd name="T26" fmla="*/ 978 w 1047"/>
              <a:gd name="T27" fmla="*/ 2 h 14"/>
              <a:gd name="T28" fmla="*/ 983 w 1047"/>
              <a:gd name="T29" fmla="*/ 2 h 14"/>
              <a:gd name="T30" fmla="*/ 988 w 1047"/>
              <a:gd name="T31" fmla="*/ 2 h 14"/>
              <a:gd name="T32" fmla="*/ 1016 w 1047"/>
              <a:gd name="T33" fmla="*/ 1 h 14"/>
              <a:gd name="T34" fmla="*/ 1042 w 1047"/>
              <a:gd name="T35" fmla="*/ 2 h 14"/>
              <a:gd name="T36" fmla="*/ 1044 w 1047"/>
              <a:gd name="T37" fmla="*/ 3 h 14"/>
              <a:gd name="T38" fmla="*/ 1045 w 1047"/>
              <a:gd name="T39" fmla="*/ 3 h 14"/>
              <a:gd name="T40" fmla="*/ 1046 w 1047"/>
              <a:gd name="T41" fmla="*/ 5 h 14"/>
              <a:gd name="T42" fmla="*/ 1047 w 1047"/>
              <a:gd name="T43" fmla="*/ 8 h 14"/>
              <a:gd name="T44" fmla="*/ 1044 w 1047"/>
              <a:gd name="T45" fmla="*/ 10 h 14"/>
              <a:gd name="T46" fmla="*/ 1036 w 1047"/>
              <a:gd name="T47" fmla="*/ 13 h 14"/>
              <a:gd name="T48" fmla="*/ 1027 w 1047"/>
              <a:gd name="T49" fmla="*/ 12 h 14"/>
              <a:gd name="T50" fmla="*/ 1022 w 1047"/>
              <a:gd name="T51" fmla="*/ 12 h 14"/>
              <a:gd name="T52" fmla="*/ 979 w 1047"/>
              <a:gd name="T53" fmla="*/ 13 h 14"/>
              <a:gd name="T54" fmla="*/ 936 w 1047"/>
              <a:gd name="T55" fmla="*/ 13 h 14"/>
              <a:gd name="T56" fmla="*/ 931 w 1047"/>
              <a:gd name="T57" fmla="*/ 13 h 14"/>
              <a:gd name="T58" fmla="*/ 902 w 1047"/>
              <a:gd name="T59" fmla="*/ 13 h 14"/>
              <a:gd name="T60" fmla="*/ 279 w 1047"/>
              <a:gd name="T61" fmla="*/ 1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47" h="14">
                <a:moveTo>
                  <a:pt x="279" y="13"/>
                </a:moveTo>
                <a:cubicBezTo>
                  <a:pt x="261" y="14"/>
                  <a:pt x="243" y="14"/>
                  <a:pt x="225" y="13"/>
                </a:cubicBezTo>
                <a:cubicBezTo>
                  <a:pt x="207" y="13"/>
                  <a:pt x="25" y="13"/>
                  <a:pt x="8" y="12"/>
                </a:cubicBezTo>
                <a:cubicBezTo>
                  <a:pt x="7" y="12"/>
                  <a:pt x="7" y="12"/>
                  <a:pt x="7" y="12"/>
                </a:cubicBezTo>
                <a:cubicBezTo>
                  <a:pt x="6" y="12"/>
                  <a:pt x="6" y="12"/>
                  <a:pt x="6" y="12"/>
                </a:cubicBezTo>
                <a:cubicBezTo>
                  <a:pt x="2" y="11"/>
                  <a:pt x="0" y="9"/>
                  <a:pt x="0" y="7"/>
                </a:cubicBezTo>
                <a:cubicBezTo>
                  <a:pt x="0" y="6"/>
                  <a:pt x="0" y="4"/>
                  <a:pt x="1" y="3"/>
                </a:cubicBezTo>
                <a:cubicBezTo>
                  <a:pt x="2" y="2"/>
                  <a:pt x="4" y="1"/>
                  <a:pt x="6" y="1"/>
                </a:cubicBezTo>
                <a:cubicBezTo>
                  <a:pt x="7" y="0"/>
                  <a:pt x="7" y="0"/>
                  <a:pt x="7" y="0"/>
                </a:cubicBezTo>
                <a:cubicBezTo>
                  <a:pt x="8" y="0"/>
                  <a:pt x="8" y="0"/>
                  <a:pt x="8" y="0"/>
                </a:cubicBezTo>
                <a:cubicBezTo>
                  <a:pt x="18" y="1"/>
                  <a:pt x="191" y="1"/>
                  <a:pt x="200" y="1"/>
                </a:cubicBezTo>
                <a:cubicBezTo>
                  <a:pt x="210" y="1"/>
                  <a:pt x="219" y="1"/>
                  <a:pt x="228" y="1"/>
                </a:cubicBezTo>
                <a:cubicBezTo>
                  <a:pt x="257" y="2"/>
                  <a:pt x="879" y="2"/>
                  <a:pt x="909" y="2"/>
                </a:cubicBezTo>
                <a:cubicBezTo>
                  <a:pt x="939" y="3"/>
                  <a:pt x="946" y="2"/>
                  <a:pt x="978" y="2"/>
                </a:cubicBezTo>
                <a:cubicBezTo>
                  <a:pt x="980" y="2"/>
                  <a:pt x="981" y="2"/>
                  <a:pt x="983" y="2"/>
                </a:cubicBezTo>
                <a:cubicBezTo>
                  <a:pt x="985" y="2"/>
                  <a:pt x="987" y="2"/>
                  <a:pt x="988" y="2"/>
                </a:cubicBezTo>
                <a:cubicBezTo>
                  <a:pt x="998" y="1"/>
                  <a:pt x="1007" y="1"/>
                  <a:pt x="1016" y="1"/>
                </a:cubicBezTo>
                <a:cubicBezTo>
                  <a:pt x="1025" y="1"/>
                  <a:pt x="1034" y="1"/>
                  <a:pt x="1042" y="2"/>
                </a:cubicBezTo>
                <a:cubicBezTo>
                  <a:pt x="1044" y="3"/>
                  <a:pt x="1044" y="3"/>
                  <a:pt x="1044" y="3"/>
                </a:cubicBezTo>
                <a:cubicBezTo>
                  <a:pt x="1045" y="3"/>
                  <a:pt x="1045" y="3"/>
                  <a:pt x="1045" y="3"/>
                </a:cubicBezTo>
                <a:cubicBezTo>
                  <a:pt x="1045" y="4"/>
                  <a:pt x="1046" y="5"/>
                  <a:pt x="1046" y="5"/>
                </a:cubicBezTo>
                <a:cubicBezTo>
                  <a:pt x="1047" y="6"/>
                  <a:pt x="1047" y="7"/>
                  <a:pt x="1047" y="8"/>
                </a:cubicBezTo>
                <a:cubicBezTo>
                  <a:pt x="1047" y="9"/>
                  <a:pt x="1046" y="10"/>
                  <a:pt x="1044" y="10"/>
                </a:cubicBezTo>
                <a:cubicBezTo>
                  <a:pt x="1042" y="12"/>
                  <a:pt x="1039" y="12"/>
                  <a:pt x="1036" y="13"/>
                </a:cubicBezTo>
                <a:cubicBezTo>
                  <a:pt x="1032" y="13"/>
                  <a:pt x="1029" y="13"/>
                  <a:pt x="1027" y="12"/>
                </a:cubicBezTo>
                <a:cubicBezTo>
                  <a:pt x="1026" y="12"/>
                  <a:pt x="1024" y="12"/>
                  <a:pt x="1022" y="12"/>
                </a:cubicBezTo>
                <a:cubicBezTo>
                  <a:pt x="1008" y="12"/>
                  <a:pt x="994" y="13"/>
                  <a:pt x="979" y="13"/>
                </a:cubicBezTo>
                <a:cubicBezTo>
                  <a:pt x="965" y="13"/>
                  <a:pt x="951" y="13"/>
                  <a:pt x="936" y="13"/>
                </a:cubicBezTo>
                <a:cubicBezTo>
                  <a:pt x="927" y="13"/>
                  <a:pt x="940" y="13"/>
                  <a:pt x="931" y="13"/>
                </a:cubicBezTo>
                <a:cubicBezTo>
                  <a:pt x="921" y="13"/>
                  <a:pt x="912" y="13"/>
                  <a:pt x="902" y="13"/>
                </a:cubicBezTo>
                <a:lnTo>
                  <a:pt x="279" y="13"/>
                </a:lnTo>
                <a:close/>
              </a:path>
            </a:pathLst>
          </a:custGeom>
          <a:solidFill>
            <a:srgbClr val="EA207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pic>
        <p:nvPicPr>
          <p:cNvPr id="4" name="Picture 3"/>
          <p:cNvPicPr/>
          <p:nvPr/>
        </p:nvPicPr>
        <p:blipFill>
          <a:blip r:embed="rId13" cstate="print">
            <a:extLst>
              <a:ext uri="{28A0092B-C50C-407E-A947-70E740481C1C}">
                <a14:useLocalDpi xmlns:a14="http://schemas.microsoft.com/office/drawing/2010/main" val="0"/>
              </a:ext>
            </a:extLst>
          </a:blip>
          <a:stretch>
            <a:fillRect/>
          </a:stretch>
        </p:blipFill>
        <p:spPr>
          <a:xfrm>
            <a:off x="9264353" y="188641"/>
            <a:ext cx="2534748" cy="1022793"/>
          </a:xfrm>
          <a:prstGeom prst="rect">
            <a:avLst/>
          </a:prstGeom>
        </p:spPr>
      </p:pic>
      <p:sp>
        <p:nvSpPr>
          <p:cNvPr id="2" name="MSIPCMContentMarking" descr="{&quot;HashCode&quot;:-2130211288,&quot;Placement&quot;:&quot;Header&quot;}">
            <a:extLst>
              <a:ext uri="{FF2B5EF4-FFF2-40B4-BE49-F238E27FC236}">
                <a16:creationId xmlns:a16="http://schemas.microsoft.com/office/drawing/2014/main" id="{9A845800-B0BF-4CA4-A757-EE28CC790C08}"/>
              </a:ext>
            </a:extLst>
          </p:cNvPr>
          <p:cNvSpPr txBox="1"/>
          <p:nvPr userDrawn="1"/>
        </p:nvSpPr>
        <p:spPr>
          <a:xfrm>
            <a:off x="9791574" y="0"/>
            <a:ext cx="2400426" cy="262344"/>
          </a:xfrm>
          <a:prstGeom prst="rect">
            <a:avLst/>
          </a:prstGeom>
          <a:noFill/>
        </p:spPr>
        <p:txBody>
          <a:bodyPr vert="horz" wrap="square" lIns="0" tIns="0" rIns="0" bIns="0" rtlCol="0" anchor="ctr" anchorCtr="1">
            <a:spAutoFit/>
          </a:bodyPr>
          <a:lstStyle/>
          <a:p>
            <a:pPr algn="r">
              <a:spcBef>
                <a:spcPts val="0"/>
              </a:spcBef>
              <a:spcAft>
                <a:spcPts val="0"/>
              </a:spcAft>
            </a:pPr>
            <a:r>
              <a:rPr lang="en-GB" sz="1000" dirty="0">
                <a:solidFill>
                  <a:srgbClr val="FF8C00"/>
                </a:solidFill>
                <a:latin typeface="Calibri" panose="020F0502020204030204" pitchFamily="34" charset="0"/>
              </a:rPr>
              <a:t>Information Classification: CONTROLLED</a:t>
            </a:r>
          </a:p>
        </p:txBody>
      </p:sp>
    </p:spTree>
    <p:extLst>
      <p:ext uri="{BB962C8B-B14F-4D97-AF65-F5344CB8AC3E}">
        <p14:creationId xmlns:p14="http://schemas.microsoft.com/office/powerpoint/2010/main" val="2188135095"/>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1600203"/>
            <a:ext cx="10972800" cy="470911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MSIPCMContentMarking" descr="{&quot;HashCode&quot;:-2130211288,&quot;Placement&quot;:&quot;Header&quot;}">
            <a:extLst>
              <a:ext uri="{FF2B5EF4-FFF2-40B4-BE49-F238E27FC236}">
                <a16:creationId xmlns:a16="http://schemas.microsoft.com/office/drawing/2014/main" id="{A5DCD693-FF61-482F-B3B4-AEEC5D70F6B8}"/>
              </a:ext>
            </a:extLst>
          </p:cNvPr>
          <p:cNvSpPr txBox="1"/>
          <p:nvPr userDrawn="1"/>
        </p:nvSpPr>
        <p:spPr>
          <a:xfrm>
            <a:off x="9791574" y="0"/>
            <a:ext cx="2400426" cy="262344"/>
          </a:xfrm>
          <a:prstGeom prst="rect">
            <a:avLst/>
          </a:prstGeom>
          <a:noFill/>
        </p:spPr>
        <p:txBody>
          <a:bodyPr vert="horz" wrap="square" lIns="0" tIns="0" rIns="0" bIns="0" rtlCol="0" anchor="ctr" anchorCtr="1">
            <a:spAutoFit/>
          </a:bodyPr>
          <a:lstStyle/>
          <a:p>
            <a:pPr algn="r">
              <a:spcBef>
                <a:spcPts val="0"/>
              </a:spcBef>
              <a:spcAft>
                <a:spcPts val="0"/>
              </a:spcAft>
            </a:pPr>
            <a:r>
              <a:rPr lang="en-GB" sz="1000" dirty="0">
                <a:solidFill>
                  <a:srgbClr val="FF8C00"/>
                </a:solidFill>
                <a:latin typeface="Calibri" panose="020F0502020204030204" pitchFamily="34" charset="0"/>
              </a:rPr>
              <a:t>Information Classification: CONTROLLED</a:t>
            </a:r>
          </a:p>
        </p:txBody>
      </p:sp>
    </p:spTree>
    <p:extLst>
      <p:ext uri="{BB962C8B-B14F-4D97-AF65-F5344CB8AC3E}">
        <p14:creationId xmlns:p14="http://schemas.microsoft.com/office/powerpoint/2010/main" val="3158706657"/>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defTabSz="844083" rtl="0" eaLnBrk="1" latinLnBrk="0" hangingPunct="1">
        <a:spcBef>
          <a:spcPct val="0"/>
        </a:spcBef>
        <a:buNone/>
        <a:defRPr sz="4062" b="1"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anose="020B0604020202020204" pitchFamily="34" charset="0"/>
        <a:buChar char="•"/>
        <a:defRPr sz="2954" kern="1200">
          <a:solidFill>
            <a:schemeClr val="tx1"/>
          </a:solidFill>
          <a:latin typeface="+mn-lt"/>
          <a:ea typeface="+mn-ea"/>
          <a:cs typeface="+mn-cs"/>
        </a:defRPr>
      </a:lvl1pPr>
      <a:lvl2pPr marL="685817" indent="-263776" algn="l" defTabSz="844083" rtl="0" eaLnBrk="1" latinLnBrk="0" hangingPunct="1">
        <a:spcBef>
          <a:spcPct val="20000"/>
        </a:spcBef>
        <a:buFont typeface="Arial" panose="020B0604020202020204" pitchFamily="34" charset="0"/>
        <a:buChar char="–"/>
        <a:defRPr sz="2585" kern="1200">
          <a:solidFill>
            <a:schemeClr val="tx1"/>
          </a:solidFill>
          <a:latin typeface="+mn-lt"/>
          <a:ea typeface="+mn-ea"/>
          <a:cs typeface="+mn-cs"/>
        </a:defRPr>
      </a:lvl2pPr>
      <a:lvl3pPr marL="1055103" indent="-211021" algn="l" defTabSz="844083" rtl="0" eaLnBrk="1" latinLnBrk="0" hangingPunct="1">
        <a:spcBef>
          <a:spcPct val="20000"/>
        </a:spcBef>
        <a:buFont typeface="Arial" panose="020B0604020202020204" pitchFamily="34" charset="0"/>
        <a:buChar char="•"/>
        <a:defRPr sz="2215" kern="1200">
          <a:solidFill>
            <a:schemeClr val="tx1"/>
          </a:solidFill>
          <a:latin typeface="+mn-lt"/>
          <a:ea typeface="+mn-ea"/>
          <a:cs typeface="+mn-cs"/>
        </a:defRPr>
      </a:lvl3pPr>
      <a:lvl4pPr marL="1477145" indent="-211021" algn="l" defTabSz="844083" rtl="0" eaLnBrk="1" latinLnBrk="0" hangingPunct="1">
        <a:spcBef>
          <a:spcPct val="20000"/>
        </a:spcBef>
        <a:buFont typeface="Arial" panose="020B0604020202020204" pitchFamily="34" charset="0"/>
        <a:buChar char="–"/>
        <a:defRPr sz="1846" kern="1200">
          <a:solidFill>
            <a:schemeClr val="tx1"/>
          </a:solidFill>
          <a:latin typeface="+mn-lt"/>
          <a:ea typeface="+mn-ea"/>
          <a:cs typeface="+mn-cs"/>
        </a:defRPr>
      </a:lvl4pPr>
      <a:lvl5pPr marL="1899186" indent="-211021" algn="l" defTabSz="844083" rtl="0" eaLnBrk="1" latinLnBrk="0" hangingPunct="1">
        <a:spcBef>
          <a:spcPct val="20000"/>
        </a:spcBef>
        <a:buFont typeface="Arial" panose="020B0604020202020204" pitchFamily="34" charset="0"/>
        <a:buChar char="»"/>
        <a:defRPr sz="1846" kern="1200">
          <a:solidFill>
            <a:schemeClr val="tx1"/>
          </a:solidFill>
          <a:latin typeface="+mn-lt"/>
          <a:ea typeface="+mn-ea"/>
          <a:cs typeface="+mn-cs"/>
        </a:defRPr>
      </a:lvl5pPr>
      <a:lvl6pPr marL="2321227" indent="-211021" algn="l" defTabSz="844083" rtl="0" eaLnBrk="1" latinLnBrk="0" hangingPunct="1">
        <a:spcBef>
          <a:spcPct val="20000"/>
        </a:spcBef>
        <a:buFont typeface="Arial" panose="020B0604020202020204" pitchFamily="34" charset="0"/>
        <a:buChar char="•"/>
        <a:defRPr sz="1846" kern="1200">
          <a:solidFill>
            <a:schemeClr val="tx1"/>
          </a:solidFill>
          <a:latin typeface="+mn-lt"/>
          <a:ea typeface="+mn-ea"/>
          <a:cs typeface="+mn-cs"/>
        </a:defRPr>
      </a:lvl6pPr>
      <a:lvl7pPr marL="2743269" indent="-211021" algn="l" defTabSz="844083" rtl="0" eaLnBrk="1" latinLnBrk="0" hangingPunct="1">
        <a:spcBef>
          <a:spcPct val="20000"/>
        </a:spcBef>
        <a:buFont typeface="Arial" panose="020B0604020202020204" pitchFamily="34" charset="0"/>
        <a:buChar char="•"/>
        <a:defRPr sz="1846" kern="1200">
          <a:solidFill>
            <a:schemeClr val="tx1"/>
          </a:solidFill>
          <a:latin typeface="+mn-lt"/>
          <a:ea typeface="+mn-ea"/>
          <a:cs typeface="+mn-cs"/>
        </a:defRPr>
      </a:lvl7pPr>
      <a:lvl8pPr marL="3165310" indent="-211021" algn="l" defTabSz="844083" rtl="0" eaLnBrk="1" latinLnBrk="0" hangingPunct="1">
        <a:spcBef>
          <a:spcPct val="20000"/>
        </a:spcBef>
        <a:buFont typeface="Arial" panose="020B0604020202020204" pitchFamily="34" charset="0"/>
        <a:buChar char="•"/>
        <a:defRPr sz="1846" kern="1200">
          <a:solidFill>
            <a:schemeClr val="tx1"/>
          </a:solidFill>
          <a:latin typeface="+mn-lt"/>
          <a:ea typeface="+mn-ea"/>
          <a:cs typeface="+mn-cs"/>
        </a:defRPr>
      </a:lvl8pPr>
      <a:lvl9pPr marL="3587351" indent="-211021" algn="l" defTabSz="844083" rtl="0" eaLnBrk="1" latinLnBrk="0" hangingPunct="1">
        <a:spcBef>
          <a:spcPct val="20000"/>
        </a:spcBef>
        <a:buFont typeface="Arial" panose="020B0604020202020204" pitchFamily="34" charset="0"/>
        <a:buChar char="•"/>
        <a:defRPr sz="1846"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hyperlink" Target="https://www.gov.uk/government/publications/adult-social-care-infection-control-fund-round-2/adult-social-care-infection-control-fund-round-2-guidance" TargetMode="Externa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hyperlink" Target="https://www.gov.uk/government/publications/adult-social-care-infection-control-fund-round-2/adult-social-care-infection-control-fund-round-2-guidance" TargetMode="Externa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hyperlink" Target="https://forms.office.com/Pages/ResponsePage.aspx?id=qhaq797RWE26Ligz_f3Sn8HaGbIqcP9Ov4W3snG4QTNUQzdFNkJVRlVOR1NaRlJVN1lKQ1kwNDJFUyQlQCN0PWcu" TargetMode="External"/><Relationship Id="rId2" Type="http://schemas.openxmlformats.org/officeDocument/2006/relationships/hyperlink" Target="https://forms.office.com/Pages/ResponsePage.aspx?id=qhaq797RWE26Ligz_f3Sn8HaGbIqcP9Ov4W3snG4QTNUMzBSSDk5RElZM1JYRldBOE9WRjVIS0hRUSQlQCN0PWcu" TargetMode="External"/><Relationship Id="rId1" Type="http://schemas.openxmlformats.org/officeDocument/2006/relationships/slideLayout" Target="../slideLayouts/slideLayout29.xml"/><Relationship Id="rId4" Type="http://schemas.openxmlformats.org/officeDocument/2006/relationships/hyperlink" Target="https://forms.office.com/Pages/ResponsePage.aspx?id=qhaq797RWE26Ligz_f3Sn8HaGbIqcP9Ov4W3snG4QTNUQ1JGMEQ4OURES1ZJR0swSFRBSzNQTU9GOCQlQCN0PWcu"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hyperlink" Target="mailto:contractsadults@cornwall.gov.uk" TargetMode="Externa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5380" y="437898"/>
            <a:ext cx="3041037" cy="1262910"/>
          </a:xfrm>
          <a:prstGeom prst="rect">
            <a:avLst/>
          </a:prstGeom>
        </p:spPr>
      </p:pic>
      <p:sp>
        <p:nvSpPr>
          <p:cNvPr id="4" name="Title 3"/>
          <p:cNvSpPr>
            <a:spLocks noGrp="1"/>
          </p:cNvSpPr>
          <p:nvPr>
            <p:ph type="ctrTitle"/>
          </p:nvPr>
        </p:nvSpPr>
        <p:spPr>
          <a:xfrm>
            <a:off x="800724" y="1958975"/>
            <a:ext cx="7772400" cy="1470025"/>
          </a:xfrm>
        </p:spPr>
        <p:txBody>
          <a:bodyPr>
            <a:normAutofit fontScale="90000"/>
          </a:bodyPr>
          <a:lstStyle/>
          <a:p>
            <a:br>
              <a:rPr lang="en-GB" sz="2400" dirty="0">
                <a:solidFill>
                  <a:srgbClr val="002060"/>
                </a:solidFill>
              </a:rPr>
            </a:br>
            <a:br>
              <a:rPr lang="en-GB" sz="2400" dirty="0">
                <a:solidFill>
                  <a:srgbClr val="002060"/>
                </a:solidFill>
              </a:rPr>
            </a:br>
            <a:r>
              <a:rPr lang="en-GB" sz="2400" dirty="0">
                <a:solidFill>
                  <a:srgbClr val="002060"/>
                </a:solidFill>
              </a:rPr>
              <a:t>Department of Health and Social Care </a:t>
            </a:r>
            <a:br>
              <a:rPr lang="en-GB" sz="2400" dirty="0">
                <a:solidFill>
                  <a:srgbClr val="002060"/>
                </a:solidFill>
              </a:rPr>
            </a:br>
            <a:r>
              <a:rPr lang="en-GB" sz="4400" dirty="0">
                <a:solidFill>
                  <a:srgbClr val="002060"/>
                </a:solidFill>
              </a:rPr>
              <a:t>Infection Control Fund </a:t>
            </a:r>
            <a:br>
              <a:rPr lang="en-GB" sz="4400" dirty="0">
                <a:solidFill>
                  <a:srgbClr val="002060"/>
                </a:solidFill>
              </a:rPr>
            </a:br>
            <a:r>
              <a:rPr lang="en-GB" sz="4400" dirty="0">
                <a:solidFill>
                  <a:srgbClr val="002060"/>
                </a:solidFill>
              </a:rPr>
              <a:t>Phase 2</a:t>
            </a:r>
            <a:br>
              <a:rPr lang="en-GB" sz="4400" dirty="0">
                <a:solidFill>
                  <a:srgbClr val="002060"/>
                </a:solidFill>
              </a:rPr>
            </a:br>
            <a:br>
              <a:rPr lang="en-GB" sz="4400" dirty="0">
                <a:solidFill>
                  <a:srgbClr val="002060"/>
                </a:solidFill>
              </a:rPr>
            </a:br>
            <a:r>
              <a:rPr lang="en-GB" sz="4400" dirty="0">
                <a:solidFill>
                  <a:srgbClr val="002060"/>
                </a:solidFill>
              </a:rPr>
              <a:t>Monthly Reporting for Compliance</a:t>
            </a:r>
          </a:p>
        </p:txBody>
      </p:sp>
      <p:sp>
        <p:nvSpPr>
          <p:cNvPr id="5" name="Subtitle 4"/>
          <p:cNvSpPr>
            <a:spLocks noGrp="1"/>
          </p:cNvSpPr>
          <p:nvPr>
            <p:ph type="subTitle" idx="1"/>
          </p:nvPr>
        </p:nvSpPr>
        <p:spPr/>
        <p:txBody>
          <a:bodyPr/>
          <a:lstStyle/>
          <a:p>
            <a:endParaRPr lang="en-GB" dirty="0"/>
          </a:p>
          <a:p>
            <a:endParaRPr lang="en-GB" dirty="0"/>
          </a:p>
          <a:p>
            <a:r>
              <a:rPr lang="en-GB" sz="1600" dirty="0"/>
              <a:t>Version 0.1 29 October 2020</a:t>
            </a:r>
          </a:p>
        </p:txBody>
      </p:sp>
    </p:spTree>
    <p:extLst>
      <p:ext uri="{BB962C8B-B14F-4D97-AF65-F5344CB8AC3E}">
        <p14:creationId xmlns:p14="http://schemas.microsoft.com/office/powerpoint/2010/main" val="4220139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7A3F3-5540-4FF7-B68F-19AC2972E5CB}"/>
              </a:ext>
            </a:extLst>
          </p:cNvPr>
          <p:cNvSpPr>
            <a:spLocks noGrp="1"/>
          </p:cNvSpPr>
          <p:nvPr>
            <p:ph type="title"/>
          </p:nvPr>
        </p:nvSpPr>
        <p:spPr/>
        <p:txBody>
          <a:bodyPr/>
          <a:lstStyle/>
          <a:p>
            <a:r>
              <a:rPr lang="en-GB" dirty="0"/>
              <a:t>Monthly Provider Return - Guidance</a:t>
            </a:r>
          </a:p>
        </p:txBody>
      </p:sp>
      <p:sp>
        <p:nvSpPr>
          <p:cNvPr id="3" name="Content Placeholder 2">
            <a:extLst>
              <a:ext uri="{FF2B5EF4-FFF2-40B4-BE49-F238E27FC236}">
                <a16:creationId xmlns:a16="http://schemas.microsoft.com/office/drawing/2014/main" id="{2CAC3640-B7C1-481E-8E30-CFE69AAA3596}"/>
              </a:ext>
            </a:extLst>
          </p:cNvPr>
          <p:cNvSpPr>
            <a:spLocks noGrp="1"/>
          </p:cNvSpPr>
          <p:nvPr>
            <p:ph idx="1"/>
          </p:nvPr>
        </p:nvSpPr>
        <p:spPr>
          <a:xfrm>
            <a:off x="609600" y="1586211"/>
            <a:ext cx="10972800" cy="4997151"/>
          </a:xfrm>
        </p:spPr>
        <p:txBody>
          <a:bodyPr>
            <a:normAutofit lnSpcReduction="10000"/>
          </a:bodyPr>
          <a:lstStyle/>
          <a:p>
            <a:r>
              <a:rPr lang="en-GB" dirty="0"/>
              <a:t>Process:</a:t>
            </a:r>
          </a:p>
          <a:p>
            <a:pPr lvl="1"/>
            <a:r>
              <a:rPr lang="en-GB" dirty="0"/>
              <a:t>Providers receive an email from the Council stating that your Monthly Return is now due together with a deadline for your submission</a:t>
            </a:r>
          </a:p>
          <a:p>
            <a:pPr lvl="1"/>
            <a:r>
              <a:rPr lang="en-GB" dirty="0"/>
              <a:t>The email provides guidance for answering each question</a:t>
            </a:r>
          </a:p>
          <a:p>
            <a:pPr lvl="1"/>
            <a:r>
              <a:rPr lang="en-GB" dirty="0"/>
              <a:t>Complete the questions for each IPC Measure and click on Submit </a:t>
            </a:r>
          </a:p>
          <a:p>
            <a:pPr lvl="2"/>
            <a:r>
              <a:rPr lang="en-GB" dirty="0"/>
              <a:t>You can resubmit if you make a mistake</a:t>
            </a:r>
          </a:p>
          <a:p>
            <a:pPr lvl="2"/>
            <a:r>
              <a:rPr lang="en-GB" dirty="0"/>
              <a:t>Each Return is for the money you have spent up to the end of the previous month</a:t>
            </a:r>
            <a:br>
              <a:rPr lang="en-GB" dirty="0"/>
            </a:br>
            <a:endParaRPr lang="en-GB" dirty="0"/>
          </a:p>
          <a:p>
            <a:r>
              <a:rPr lang="en-GB" dirty="0"/>
              <a:t>If you are a large provider you can complete an ‘organisational’ return but you need to do a separate one for each provider type within your organisation. </a:t>
            </a:r>
          </a:p>
          <a:p>
            <a:pPr marL="844082" lvl="2" indent="0">
              <a:buNone/>
            </a:pPr>
            <a:endParaRPr lang="en-GB" dirty="0"/>
          </a:p>
        </p:txBody>
      </p:sp>
    </p:spTree>
    <p:extLst>
      <p:ext uri="{BB962C8B-B14F-4D97-AF65-F5344CB8AC3E}">
        <p14:creationId xmlns:p14="http://schemas.microsoft.com/office/powerpoint/2010/main" val="989909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BFFE9FE6-C899-4FE8-B1D7-17EBFB2EE28C}"/>
              </a:ext>
            </a:extLst>
          </p:cNvPr>
          <p:cNvSpPr txBox="1">
            <a:spLocks/>
          </p:cNvSpPr>
          <p:nvPr/>
        </p:nvSpPr>
        <p:spPr>
          <a:xfrm>
            <a:off x="395452" y="592418"/>
            <a:ext cx="10887898" cy="501650"/>
          </a:xfrm>
          <a:prstGeom prst="rect">
            <a:avLst/>
          </a:prstGeom>
        </p:spPr>
        <p:txBody>
          <a:bodyPr vert="horz" lIns="91440" tIns="45720" rIns="91440" bIns="45720" rtlCol="0" anchor="ctr">
            <a:normAutofit fontScale="75000" lnSpcReduction="20000"/>
          </a:bodyPr>
          <a:lstStyle>
            <a:lvl1pPr algn="l" defTabSz="844083" rtl="0" eaLnBrk="1" latinLnBrk="0" hangingPunct="1">
              <a:spcBef>
                <a:spcPct val="0"/>
              </a:spcBef>
              <a:buNone/>
              <a:defRPr sz="4062" b="1" kern="1200">
                <a:solidFill>
                  <a:schemeClr val="tx1"/>
                </a:solidFill>
                <a:latin typeface="+mj-lt"/>
                <a:ea typeface="+mj-ea"/>
                <a:cs typeface="+mj-cs"/>
              </a:defRPr>
            </a:lvl1pPr>
          </a:lstStyle>
          <a:p>
            <a:r>
              <a:rPr lang="en-GB" dirty="0"/>
              <a:t>Examples of ICF Spend for Residential Settings (Round 2)</a:t>
            </a:r>
          </a:p>
        </p:txBody>
      </p:sp>
      <p:graphicFrame>
        <p:nvGraphicFramePr>
          <p:cNvPr id="8" name="Table 8">
            <a:extLst>
              <a:ext uri="{FF2B5EF4-FFF2-40B4-BE49-F238E27FC236}">
                <a16:creationId xmlns:a16="http://schemas.microsoft.com/office/drawing/2014/main" id="{1B2C2F35-5862-40EC-9E4C-5B5BBC4129F2}"/>
              </a:ext>
            </a:extLst>
          </p:cNvPr>
          <p:cNvGraphicFramePr>
            <a:graphicFrameLocks noGrp="1"/>
          </p:cNvGraphicFramePr>
          <p:nvPr>
            <p:extLst>
              <p:ext uri="{D42A27DB-BD31-4B8C-83A1-F6EECF244321}">
                <p14:modId xmlns:p14="http://schemas.microsoft.com/office/powerpoint/2010/main" val="121715216"/>
              </p:ext>
            </p:extLst>
          </p:nvPr>
        </p:nvGraphicFramePr>
        <p:xfrm>
          <a:off x="766353" y="2024599"/>
          <a:ext cx="10284823" cy="4577080"/>
        </p:xfrm>
        <a:graphic>
          <a:graphicData uri="http://schemas.openxmlformats.org/drawingml/2006/table">
            <a:tbl>
              <a:tblPr firstRow="1" bandRow="1">
                <a:tableStyleId>{5C22544A-7EE6-4342-B048-85BDC9FD1C3A}</a:tableStyleId>
              </a:tblPr>
              <a:tblGrid>
                <a:gridCol w="4336869">
                  <a:extLst>
                    <a:ext uri="{9D8B030D-6E8A-4147-A177-3AD203B41FA5}">
                      <a16:colId xmlns:a16="http://schemas.microsoft.com/office/drawing/2014/main" val="785412124"/>
                    </a:ext>
                  </a:extLst>
                </a:gridCol>
                <a:gridCol w="5947954">
                  <a:extLst>
                    <a:ext uri="{9D8B030D-6E8A-4147-A177-3AD203B41FA5}">
                      <a16:colId xmlns:a16="http://schemas.microsoft.com/office/drawing/2014/main" val="4155238339"/>
                    </a:ext>
                  </a:extLst>
                </a:gridCol>
              </a:tblGrid>
              <a:tr h="370840">
                <a:tc>
                  <a:txBody>
                    <a:bodyPr/>
                    <a:lstStyle/>
                    <a:p>
                      <a:r>
                        <a:rPr lang="en-GB" sz="1662" b="0" i="0" u="none" strike="noStrike" kern="1200" dirty="0">
                          <a:solidFill>
                            <a:schemeClr val="lt1"/>
                          </a:solidFill>
                          <a:effectLst/>
                          <a:latin typeface="+mn-lt"/>
                          <a:ea typeface="+mn-ea"/>
                          <a:cs typeface="+mn-cs"/>
                        </a:rPr>
                        <a:t>IPC Measure</a:t>
                      </a:r>
                      <a:endParaRPr lang="en-GB" dirty="0"/>
                    </a:p>
                  </a:txBody>
                  <a:tcPr/>
                </a:tc>
                <a:tc>
                  <a:txBody>
                    <a:bodyPr/>
                    <a:lstStyle/>
                    <a:p>
                      <a:r>
                        <a:rPr lang="en-GB" dirty="0"/>
                        <a:t>Examples of how funding can be spent</a:t>
                      </a:r>
                    </a:p>
                  </a:txBody>
                  <a:tcPr/>
                </a:tc>
                <a:extLst>
                  <a:ext uri="{0D108BD9-81ED-4DB2-BD59-A6C34878D82A}">
                    <a16:rowId xmlns:a16="http://schemas.microsoft.com/office/drawing/2014/main" val="615803456"/>
                  </a:ext>
                </a:extLst>
              </a:tr>
              <a:tr h="370840">
                <a:tc>
                  <a:txBody>
                    <a:bodyPr/>
                    <a:lstStyle/>
                    <a:p>
                      <a:r>
                        <a:rPr lang="en-GB" sz="1200" b="0" i="0" u="none" strike="noStrike" kern="1200" dirty="0">
                          <a:solidFill>
                            <a:schemeClr val="dk1"/>
                          </a:solidFill>
                          <a:effectLst/>
                          <a:latin typeface="+mn-lt"/>
                          <a:ea typeface="+mn-ea"/>
                          <a:cs typeface="+mn-cs"/>
                        </a:rPr>
                        <a:t>Ensuring that staff who are self-isolating receive their normal wages</a:t>
                      </a:r>
                      <a:endParaRPr lang="en-GB" sz="1200" dirty="0"/>
                    </a:p>
                  </a:txBody>
                  <a:tcPr/>
                </a:tc>
                <a:tc>
                  <a:txBody>
                    <a:bodyPr/>
                    <a:lstStyle/>
                    <a:p>
                      <a:r>
                        <a:rPr lang="en-GB" sz="1200" b="0" i="0" u="none" strike="noStrike" kern="1200" dirty="0">
                          <a:solidFill>
                            <a:schemeClr val="dk1"/>
                          </a:solidFill>
                          <a:effectLst/>
                          <a:latin typeface="+mn-lt"/>
                          <a:ea typeface="+mn-ea"/>
                          <a:cs typeface="+mn-cs"/>
                        </a:rPr>
                        <a:t>Uplift the pay of staff who are self-isolating in line with government guidance to their normal wages to ensure they do not lose income while doing so. This would uplift the pay of those who need to isolate and who would normally receive less than their full wages (whether Statutory Sick Pay or a preferential but partial payment) while unwell or isolating.</a:t>
                      </a:r>
                      <a:endParaRPr lang="en-GB" sz="1200" dirty="0"/>
                    </a:p>
                  </a:txBody>
                  <a:tcPr/>
                </a:tc>
                <a:extLst>
                  <a:ext uri="{0D108BD9-81ED-4DB2-BD59-A6C34878D82A}">
                    <a16:rowId xmlns:a16="http://schemas.microsoft.com/office/drawing/2014/main" val="1016937882"/>
                  </a:ext>
                </a:extLst>
              </a:tr>
              <a:tr h="0">
                <a:tc>
                  <a:txBody>
                    <a:bodyPr/>
                    <a:lstStyle/>
                    <a:p>
                      <a:r>
                        <a:rPr lang="en-GB" sz="1200" b="0" i="0" u="none" strike="noStrike" kern="1200" dirty="0">
                          <a:solidFill>
                            <a:schemeClr val="dk1"/>
                          </a:solidFill>
                          <a:effectLst/>
                          <a:latin typeface="+mn-lt"/>
                          <a:ea typeface="+mn-ea"/>
                          <a:cs typeface="+mn-cs"/>
                        </a:rPr>
                        <a:t>Limiting all staff movement between settings unless absolutely necessary, to help reduce the spread of infection. This includes staff who work for one provider across several care homes, staff that work on a part-time basis for multiple employers in multiple care homes or other care settings (for example in primary or community care). This includes agency staff (the principle being that the fewer locations that members of staff work in the better).</a:t>
                      </a:r>
                      <a:endParaRPr lang="en-GB" sz="1200" dirty="0"/>
                    </a:p>
                  </a:txBody>
                  <a:tcPr/>
                </a:tc>
                <a:tc>
                  <a:txBody>
                    <a:bodyPr/>
                    <a:lstStyle/>
                    <a:p>
                      <a:r>
                        <a:rPr lang="en-GB" sz="1200" b="0" i="0" u="none" strike="noStrike" kern="1200" dirty="0">
                          <a:solidFill>
                            <a:schemeClr val="dk1"/>
                          </a:solidFill>
                          <a:effectLst/>
                          <a:latin typeface="+mn-lt"/>
                          <a:ea typeface="+mn-ea"/>
                          <a:cs typeface="+mn-cs"/>
                        </a:rPr>
                        <a:t>Compensating staff whose normal hours are reduced due to restrictions on their movement. Paying overtime rates for staff to take on additional shifts in order to reduce reliance on agency or other workers who would normally work across settings (although not for a general increase in rates of pay for shifts they would have typically worked). Cover additional costs incurred to ensure employee doesn’t work in other settings, such as compensating for lost wages</a:t>
                      </a:r>
                      <a:endParaRPr lang="en-GB" sz="1200" dirty="0"/>
                    </a:p>
                  </a:txBody>
                  <a:tcPr/>
                </a:tc>
                <a:extLst>
                  <a:ext uri="{0D108BD9-81ED-4DB2-BD59-A6C34878D82A}">
                    <a16:rowId xmlns:a16="http://schemas.microsoft.com/office/drawing/2014/main" val="1745231913"/>
                  </a:ext>
                </a:extLst>
              </a:tr>
              <a:tr h="370840">
                <a:tc>
                  <a:txBody>
                    <a:bodyPr/>
                    <a:lstStyle/>
                    <a:p>
                      <a:r>
                        <a:rPr lang="en-GB" sz="1200" b="0" i="0" u="none" strike="noStrike" kern="1200" dirty="0">
                          <a:solidFill>
                            <a:schemeClr val="dk1"/>
                          </a:solidFill>
                          <a:effectLst/>
                          <a:latin typeface="+mn-lt"/>
                          <a:ea typeface="+mn-ea"/>
                          <a:cs typeface="+mn-cs"/>
                        </a:rPr>
                        <a:t>Limiting or </a:t>
                      </a:r>
                      <a:r>
                        <a:rPr lang="en-GB" sz="1200" b="0" i="0" u="none" strike="noStrike" kern="1200" dirty="0" err="1">
                          <a:solidFill>
                            <a:schemeClr val="dk1"/>
                          </a:solidFill>
                          <a:effectLst/>
                          <a:latin typeface="+mn-lt"/>
                          <a:ea typeface="+mn-ea"/>
                          <a:cs typeface="+mn-cs"/>
                        </a:rPr>
                        <a:t>cohorting</a:t>
                      </a:r>
                      <a:r>
                        <a:rPr lang="en-GB" sz="1200" b="0" i="0" u="none" strike="noStrike" kern="1200" dirty="0">
                          <a:solidFill>
                            <a:schemeClr val="dk1"/>
                          </a:solidFill>
                          <a:effectLst/>
                          <a:latin typeface="+mn-lt"/>
                          <a:ea typeface="+mn-ea"/>
                          <a:cs typeface="+mn-cs"/>
                        </a:rPr>
                        <a:t> staff to individual groups of residents or floors/wings, including segregation of COVID-19 positive residents</a:t>
                      </a:r>
                      <a:endParaRPr lang="en-GB" sz="1200" dirty="0"/>
                    </a:p>
                  </a:txBody>
                  <a:tcPr/>
                </a:tc>
                <a:tc>
                  <a:txBody>
                    <a:bodyPr/>
                    <a:lstStyle/>
                    <a:p>
                      <a:r>
                        <a:rPr lang="en-GB" sz="1200" b="0" i="0" u="none" strike="noStrike" kern="1200" dirty="0">
                          <a:solidFill>
                            <a:schemeClr val="dk1"/>
                          </a:solidFill>
                          <a:effectLst/>
                          <a:latin typeface="+mn-lt"/>
                          <a:ea typeface="+mn-ea"/>
                          <a:cs typeface="+mn-cs"/>
                        </a:rPr>
                        <a:t>Paying for extra staff cover to provide the necessary level of care and support to residents. Paying for structural/physical changes to support separation of floors/wings and/or residents. Payments to offset reduced occupancy where this is required to implement appropriate </a:t>
                      </a:r>
                      <a:r>
                        <a:rPr lang="en-GB" sz="1200" b="0" i="0" u="none" strike="noStrike" kern="1200" dirty="0" err="1">
                          <a:solidFill>
                            <a:schemeClr val="dk1"/>
                          </a:solidFill>
                          <a:effectLst/>
                          <a:latin typeface="+mn-lt"/>
                          <a:ea typeface="+mn-ea"/>
                          <a:cs typeface="+mn-cs"/>
                        </a:rPr>
                        <a:t>cohorting</a:t>
                      </a:r>
                      <a:r>
                        <a:rPr lang="en-GB" sz="1200" b="0" i="0" u="none" strike="noStrike" kern="1200" dirty="0">
                          <a:solidFill>
                            <a:schemeClr val="dk1"/>
                          </a:solidFill>
                          <a:effectLst/>
                          <a:latin typeface="+mn-lt"/>
                          <a:ea typeface="+mn-ea"/>
                          <a:cs typeface="+mn-cs"/>
                        </a:rPr>
                        <a:t>/zoning of residential establishments.</a:t>
                      </a:r>
                      <a:endParaRPr lang="en-GB" sz="1200" dirty="0"/>
                    </a:p>
                  </a:txBody>
                  <a:tcPr/>
                </a:tc>
                <a:extLst>
                  <a:ext uri="{0D108BD9-81ED-4DB2-BD59-A6C34878D82A}">
                    <a16:rowId xmlns:a16="http://schemas.microsoft.com/office/drawing/2014/main" val="590411762"/>
                  </a:ext>
                </a:extLst>
              </a:tr>
              <a:tr h="370840">
                <a:tc>
                  <a:txBody>
                    <a:bodyPr/>
                    <a:lstStyle/>
                    <a:p>
                      <a:r>
                        <a:rPr lang="en-GB" sz="1200" b="0" i="0" u="none" strike="noStrike" kern="1200" dirty="0">
                          <a:solidFill>
                            <a:schemeClr val="dk1"/>
                          </a:solidFill>
                          <a:effectLst/>
                          <a:latin typeface="+mn-lt"/>
                          <a:ea typeface="+mn-ea"/>
                          <a:cs typeface="+mn-cs"/>
                        </a:rPr>
                        <a:t>Supporting active recruitment of additional staff (and volunteers) if they’re needed to enable staff to work in only one care home or to work only with an assigned group of residents or only in specified areas of a care home</a:t>
                      </a:r>
                      <a:endParaRPr lang="en-GB" sz="1200" dirty="0"/>
                    </a:p>
                  </a:txBody>
                  <a:tcPr/>
                </a:tc>
                <a:tc>
                  <a:txBody>
                    <a:bodyPr/>
                    <a:lstStyle/>
                    <a:p>
                      <a:r>
                        <a:rPr lang="en-GB" sz="1200" b="0" i="0" u="none" strike="noStrike" kern="1200" dirty="0">
                          <a:solidFill>
                            <a:schemeClr val="dk1"/>
                          </a:solidFill>
                          <a:effectLst/>
                          <a:latin typeface="+mn-lt"/>
                          <a:ea typeface="+mn-ea"/>
                          <a:cs typeface="+mn-cs"/>
                        </a:rPr>
                        <a:t>Recruitment costs, paying for additional staff, agency staff costs, associated management costs, training costs (free induction training is available through Skills for Care) incurred as a result of these measures.</a:t>
                      </a:r>
                      <a:endParaRPr lang="en-GB" sz="1200" dirty="0"/>
                    </a:p>
                  </a:txBody>
                  <a:tcPr/>
                </a:tc>
                <a:extLst>
                  <a:ext uri="{0D108BD9-81ED-4DB2-BD59-A6C34878D82A}">
                    <a16:rowId xmlns:a16="http://schemas.microsoft.com/office/drawing/2014/main" val="756207842"/>
                  </a:ext>
                </a:extLst>
              </a:tr>
            </a:tbl>
          </a:graphicData>
        </a:graphic>
      </p:graphicFrame>
      <p:sp>
        <p:nvSpPr>
          <p:cNvPr id="11" name="Content Placeholder 10">
            <a:extLst>
              <a:ext uri="{FF2B5EF4-FFF2-40B4-BE49-F238E27FC236}">
                <a16:creationId xmlns:a16="http://schemas.microsoft.com/office/drawing/2014/main" id="{524FA36B-0E13-47B7-9AC0-F2742B38DA72}"/>
              </a:ext>
            </a:extLst>
          </p:cNvPr>
          <p:cNvSpPr>
            <a:spLocks noGrp="1"/>
          </p:cNvSpPr>
          <p:nvPr>
            <p:ph idx="1"/>
          </p:nvPr>
        </p:nvSpPr>
        <p:spPr>
          <a:xfrm>
            <a:off x="609600" y="1199609"/>
            <a:ext cx="10972800" cy="607276"/>
          </a:xfrm>
        </p:spPr>
        <p:txBody>
          <a:bodyPr>
            <a:normAutofit fontScale="55000" lnSpcReduction="20000"/>
          </a:bodyPr>
          <a:lstStyle/>
          <a:p>
            <a:pPr marL="0" indent="0">
              <a:buNone/>
            </a:pPr>
            <a:r>
              <a:rPr lang="en-GB" sz="2500" dirty="0"/>
              <a:t>A non-exhaustive list of examples of ways in which Care Home providers can spend the funding as part of the ‘per beds’ allocation can be found in the ASC ICF Guidance for Round 2, as Appendix A: </a:t>
            </a:r>
            <a:r>
              <a:rPr lang="en-GB" sz="2500" dirty="0">
                <a:hlinkClick r:id="rId2"/>
              </a:rPr>
              <a:t>https://www.gov.uk/government/publications/adult-social-care-infection-control-fund-round-2/adult-social-care-infection-control-fund-round-2-guidance</a:t>
            </a:r>
            <a:endParaRPr lang="en-GB" sz="2500"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867406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BFFE9FE6-C899-4FE8-B1D7-17EBFB2EE28C}"/>
              </a:ext>
            </a:extLst>
          </p:cNvPr>
          <p:cNvSpPr txBox="1">
            <a:spLocks/>
          </p:cNvSpPr>
          <p:nvPr/>
        </p:nvSpPr>
        <p:spPr>
          <a:xfrm>
            <a:off x="395452" y="592418"/>
            <a:ext cx="10887898" cy="501650"/>
          </a:xfrm>
          <a:prstGeom prst="rect">
            <a:avLst/>
          </a:prstGeom>
        </p:spPr>
        <p:txBody>
          <a:bodyPr vert="horz" lIns="91440" tIns="45720" rIns="91440" bIns="45720" rtlCol="0" anchor="ctr">
            <a:normAutofit fontScale="60000" lnSpcReduction="20000"/>
          </a:bodyPr>
          <a:lstStyle>
            <a:lvl1pPr algn="l" defTabSz="844083" rtl="0" eaLnBrk="1" latinLnBrk="0" hangingPunct="1">
              <a:spcBef>
                <a:spcPct val="0"/>
              </a:spcBef>
              <a:buNone/>
              <a:defRPr sz="4062" b="1" kern="1200">
                <a:solidFill>
                  <a:schemeClr val="tx1"/>
                </a:solidFill>
                <a:latin typeface="+mj-lt"/>
                <a:ea typeface="+mj-ea"/>
                <a:cs typeface="+mj-cs"/>
              </a:defRPr>
            </a:lvl1pPr>
          </a:lstStyle>
          <a:p>
            <a:r>
              <a:rPr lang="en-GB" dirty="0"/>
              <a:t>Examples of ICF Spend for Residential Settings (Round 2) - continued</a:t>
            </a:r>
          </a:p>
        </p:txBody>
      </p:sp>
      <p:graphicFrame>
        <p:nvGraphicFramePr>
          <p:cNvPr id="8" name="Table 8">
            <a:extLst>
              <a:ext uri="{FF2B5EF4-FFF2-40B4-BE49-F238E27FC236}">
                <a16:creationId xmlns:a16="http://schemas.microsoft.com/office/drawing/2014/main" id="{1B2C2F35-5862-40EC-9E4C-5B5BBC4129F2}"/>
              </a:ext>
            </a:extLst>
          </p:cNvPr>
          <p:cNvGraphicFramePr>
            <a:graphicFrameLocks noGrp="1"/>
          </p:cNvGraphicFramePr>
          <p:nvPr>
            <p:extLst>
              <p:ext uri="{D42A27DB-BD31-4B8C-83A1-F6EECF244321}">
                <p14:modId xmlns:p14="http://schemas.microsoft.com/office/powerpoint/2010/main" val="2521449518"/>
              </p:ext>
            </p:extLst>
          </p:nvPr>
        </p:nvGraphicFramePr>
        <p:xfrm>
          <a:off x="592182" y="1301788"/>
          <a:ext cx="10284823" cy="3479800"/>
        </p:xfrm>
        <a:graphic>
          <a:graphicData uri="http://schemas.openxmlformats.org/drawingml/2006/table">
            <a:tbl>
              <a:tblPr firstRow="1" bandRow="1">
                <a:tableStyleId>{5C22544A-7EE6-4342-B048-85BDC9FD1C3A}</a:tableStyleId>
              </a:tblPr>
              <a:tblGrid>
                <a:gridCol w="4336869">
                  <a:extLst>
                    <a:ext uri="{9D8B030D-6E8A-4147-A177-3AD203B41FA5}">
                      <a16:colId xmlns:a16="http://schemas.microsoft.com/office/drawing/2014/main" val="785412124"/>
                    </a:ext>
                  </a:extLst>
                </a:gridCol>
                <a:gridCol w="5947954">
                  <a:extLst>
                    <a:ext uri="{9D8B030D-6E8A-4147-A177-3AD203B41FA5}">
                      <a16:colId xmlns:a16="http://schemas.microsoft.com/office/drawing/2014/main" val="4155238339"/>
                    </a:ext>
                  </a:extLst>
                </a:gridCol>
              </a:tblGrid>
              <a:tr h="370840">
                <a:tc>
                  <a:txBody>
                    <a:bodyPr/>
                    <a:lstStyle/>
                    <a:p>
                      <a:r>
                        <a:rPr lang="en-GB" sz="1662" b="0" i="0" u="none" strike="noStrike" kern="1200" dirty="0">
                          <a:solidFill>
                            <a:schemeClr val="lt1"/>
                          </a:solidFill>
                          <a:effectLst/>
                          <a:latin typeface="+mn-lt"/>
                          <a:ea typeface="+mn-ea"/>
                          <a:cs typeface="+mn-cs"/>
                        </a:rPr>
                        <a:t>IPC Measure</a:t>
                      </a:r>
                      <a:endParaRPr lang="en-GB" dirty="0"/>
                    </a:p>
                  </a:txBody>
                  <a:tcPr/>
                </a:tc>
                <a:tc>
                  <a:txBody>
                    <a:bodyPr/>
                    <a:lstStyle/>
                    <a:p>
                      <a:r>
                        <a:rPr lang="en-GB" dirty="0"/>
                        <a:t>Examples of how funding can be spent</a:t>
                      </a:r>
                    </a:p>
                  </a:txBody>
                  <a:tcPr/>
                </a:tc>
                <a:extLst>
                  <a:ext uri="{0D108BD9-81ED-4DB2-BD59-A6C34878D82A}">
                    <a16:rowId xmlns:a16="http://schemas.microsoft.com/office/drawing/2014/main" val="615803456"/>
                  </a:ext>
                </a:extLst>
              </a:tr>
              <a:tr h="370840">
                <a:tc>
                  <a:txBody>
                    <a:bodyPr/>
                    <a:lstStyle/>
                    <a:p>
                      <a:r>
                        <a:rPr lang="en-GB" sz="1200" b="0" i="0" u="none" strike="noStrike" kern="1200" dirty="0">
                          <a:solidFill>
                            <a:schemeClr val="dk1"/>
                          </a:solidFill>
                          <a:effectLst/>
                          <a:latin typeface="+mn-lt"/>
                          <a:ea typeface="+mn-ea"/>
                          <a:cs typeface="+mn-cs"/>
                        </a:rPr>
                        <a:t>Steps to limit the use of public transport by members of staff (taking into account current government guidance on the safe use of other types of transport by members of staff)</a:t>
                      </a:r>
                      <a:endParaRPr lang="en-GB" sz="1200" dirty="0"/>
                    </a:p>
                  </a:txBody>
                  <a:tcPr/>
                </a:tc>
                <a:tc>
                  <a:txBody>
                    <a:bodyPr/>
                    <a:lstStyle/>
                    <a:p>
                      <a:r>
                        <a:rPr lang="en-GB" sz="1200" b="0" i="0" u="none" strike="noStrike" kern="1200" dirty="0">
                          <a:solidFill>
                            <a:schemeClr val="dk1"/>
                          </a:solidFill>
                          <a:effectLst/>
                          <a:latin typeface="+mn-lt"/>
                          <a:ea typeface="+mn-ea"/>
                          <a:cs typeface="+mn-cs"/>
                        </a:rPr>
                        <a:t>The cost of bike, taxi, minibus or car mileage to collect staff teams in a locality. The cost of parking, provided that there is no free parking available on site. Costs associated with the creation of a changing facility, including structural changes. The cost of reduced occupancy where this is required to convert a bedroom into a changing facility. Provision of extra facilities such as bike stands.</a:t>
                      </a:r>
                      <a:endParaRPr lang="en-GB" sz="1200" dirty="0"/>
                    </a:p>
                  </a:txBody>
                  <a:tcPr/>
                </a:tc>
                <a:extLst>
                  <a:ext uri="{0D108BD9-81ED-4DB2-BD59-A6C34878D82A}">
                    <a16:rowId xmlns:a16="http://schemas.microsoft.com/office/drawing/2014/main" val="1016937882"/>
                  </a:ext>
                </a:extLst>
              </a:tr>
              <a:tr h="0">
                <a:tc>
                  <a:txBody>
                    <a:bodyPr/>
                    <a:lstStyle/>
                    <a:p>
                      <a:r>
                        <a:rPr lang="en-GB" sz="1200" b="0" i="0" u="none" strike="noStrike" kern="1200" dirty="0">
                          <a:solidFill>
                            <a:schemeClr val="dk1"/>
                          </a:solidFill>
                          <a:effectLst/>
                          <a:latin typeface="+mn-lt"/>
                          <a:ea typeface="+mn-ea"/>
                          <a:cs typeface="+mn-cs"/>
                        </a:rPr>
                        <a:t>Providing accommodation for staff who proactively choose to stay separately from their families in order to limit social interaction outside work</a:t>
                      </a:r>
                      <a:endParaRPr lang="en-GB" sz="1200" dirty="0"/>
                    </a:p>
                  </a:txBody>
                  <a:tcPr/>
                </a:tc>
                <a:tc>
                  <a:txBody>
                    <a:bodyPr/>
                    <a:lstStyle/>
                    <a:p>
                      <a:r>
                        <a:rPr lang="en-GB" sz="1200" b="0" i="0" u="none" strike="noStrike" kern="1200" dirty="0">
                          <a:solidFill>
                            <a:schemeClr val="dk1"/>
                          </a:solidFill>
                          <a:effectLst/>
                          <a:latin typeface="+mn-lt"/>
                          <a:ea typeface="+mn-ea"/>
                          <a:cs typeface="+mn-cs"/>
                        </a:rPr>
                        <a:t>This may be provision on site or in partnership with local hotels: the use of spare rooms within the home which should be equipped to make staff comfortable, and the ‘accommodation cost’ being charged with the addition of light, heat and food.</a:t>
                      </a:r>
                      <a:endParaRPr lang="en-GB" sz="1200" dirty="0"/>
                    </a:p>
                  </a:txBody>
                  <a:tcPr/>
                </a:tc>
                <a:extLst>
                  <a:ext uri="{0D108BD9-81ED-4DB2-BD59-A6C34878D82A}">
                    <a16:rowId xmlns:a16="http://schemas.microsoft.com/office/drawing/2014/main" val="1745231913"/>
                  </a:ext>
                </a:extLst>
              </a:tr>
              <a:tr h="370840">
                <a:tc>
                  <a:txBody>
                    <a:bodyPr/>
                    <a:lstStyle/>
                    <a:p>
                      <a:r>
                        <a:rPr lang="en-GB" sz="1200" b="0" i="0" u="none" strike="noStrike" kern="1200" dirty="0">
                          <a:solidFill>
                            <a:schemeClr val="dk1"/>
                          </a:solidFill>
                          <a:effectLst/>
                          <a:latin typeface="+mn-lt"/>
                          <a:ea typeface="+mn-ea"/>
                          <a:cs typeface="+mn-cs"/>
                        </a:rPr>
                        <a:t>Safe visiting</a:t>
                      </a:r>
                      <a:endParaRPr lang="en-GB" sz="1200" dirty="0"/>
                    </a:p>
                  </a:txBody>
                  <a:tcPr/>
                </a:tc>
                <a:tc>
                  <a:txBody>
                    <a:bodyPr/>
                    <a:lstStyle/>
                    <a:p>
                      <a:r>
                        <a:rPr lang="en-GB" sz="1200" b="0" i="0" u="none" strike="noStrike" kern="1200" dirty="0">
                          <a:solidFill>
                            <a:schemeClr val="dk1"/>
                          </a:solidFill>
                          <a:effectLst/>
                          <a:latin typeface="+mn-lt"/>
                          <a:ea typeface="+mn-ea"/>
                          <a:cs typeface="+mn-cs"/>
                        </a:rPr>
                        <a:t>Dedicated staff to support and facilitate visits. Additional </a:t>
                      </a:r>
                      <a:r>
                        <a:rPr lang="en-GB" sz="1200" dirty="0"/>
                        <a:t>IPC</a:t>
                      </a:r>
                      <a:r>
                        <a:rPr lang="en-GB" sz="1200" b="0" i="0" u="none" strike="noStrike" kern="1200" dirty="0">
                          <a:solidFill>
                            <a:schemeClr val="dk1"/>
                          </a:solidFill>
                          <a:effectLst/>
                          <a:latin typeface="+mn-lt"/>
                          <a:ea typeface="+mn-ea"/>
                          <a:cs typeface="+mn-cs"/>
                        </a:rPr>
                        <a:t> cleaning in between visits. Capital based alterations to allow safe visiting such as altering a dedicated space.</a:t>
                      </a:r>
                      <a:endParaRPr lang="en-GB" sz="1200" dirty="0"/>
                    </a:p>
                  </a:txBody>
                  <a:tcPr/>
                </a:tc>
                <a:extLst>
                  <a:ext uri="{0D108BD9-81ED-4DB2-BD59-A6C34878D82A}">
                    <a16:rowId xmlns:a16="http://schemas.microsoft.com/office/drawing/2014/main" val="590411762"/>
                  </a:ext>
                </a:extLst>
              </a:tr>
              <a:tr h="370840">
                <a:tc>
                  <a:txBody>
                    <a:bodyPr/>
                    <a:lstStyle/>
                    <a:p>
                      <a:r>
                        <a:rPr lang="en-GB" sz="1200" b="0" i="0" u="none" strike="noStrike" kern="1200" dirty="0">
                          <a:solidFill>
                            <a:schemeClr val="dk1"/>
                          </a:solidFill>
                          <a:effectLst/>
                          <a:latin typeface="+mn-lt"/>
                          <a:ea typeface="+mn-ea"/>
                          <a:cs typeface="+mn-cs"/>
                        </a:rPr>
                        <a:t>Ensuring that staff who need to attend work for the purposes of being tested (or potentially in the future, vaccinated) for COVID-19 are paid their usual wages to do so, and any costs associated with reaching a testing facility</a:t>
                      </a:r>
                      <a:endParaRPr lang="en-GB" sz="1200" dirty="0"/>
                    </a:p>
                  </a:txBody>
                  <a:tcPr/>
                </a:tc>
                <a:tc>
                  <a:txBody>
                    <a:bodyPr/>
                    <a:lstStyle/>
                    <a:p>
                      <a:r>
                        <a:rPr lang="en-GB" sz="1200" b="0" i="0" u="none" strike="noStrike" kern="1200" dirty="0">
                          <a:solidFill>
                            <a:schemeClr val="dk1"/>
                          </a:solidFill>
                          <a:effectLst/>
                          <a:latin typeface="+mn-lt"/>
                          <a:ea typeface="+mn-ea"/>
                          <a:cs typeface="+mn-cs"/>
                        </a:rPr>
                        <a:t>Payments to staff at their normal hourly rate to attend work or a suitable testing facility when are not on shift. This includes compensation for travel time taken to reach a testing facility if required. Costs associated with testing, including the costs of fuel or transport to reach a testing facility.</a:t>
                      </a:r>
                      <a:endParaRPr lang="en-GB" sz="1200" dirty="0"/>
                    </a:p>
                  </a:txBody>
                  <a:tcPr/>
                </a:tc>
                <a:extLst>
                  <a:ext uri="{0D108BD9-81ED-4DB2-BD59-A6C34878D82A}">
                    <a16:rowId xmlns:a16="http://schemas.microsoft.com/office/drawing/2014/main" val="756207842"/>
                  </a:ext>
                </a:extLst>
              </a:tr>
            </a:tbl>
          </a:graphicData>
        </a:graphic>
      </p:graphicFrame>
    </p:spTree>
    <p:extLst>
      <p:ext uri="{BB962C8B-B14F-4D97-AF65-F5344CB8AC3E}">
        <p14:creationId xmlns:p14="http://schemas.microsoft.com/office/powerpoint/2010/main" val="3973369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BFFE9FE6-C899-4FE8-B1D7-17EBFB2EE28C}"/>
              </a:ext>
            </a:extLst>
          </p:cNvPr>
          <p:cNvSpPr txBox="1">
            <a:spLocks/>
          </p:cNvSpPr>
          <p:nvPr/>
        </p:nvSpPr>
        <p:spPr>
          <a:xfrm>
            <a:off x="395452" y="592418"/>
            <a:ext cx="10887898" cy="501650"/>
          </a:xfrm>
          <a:prstGeom prst="rect">
            <a:avLst/>
          </a:prstGeom>
        </p:spPr>
        <p:txBody>
          <a:bodyPr vert="horz" lIns="91440" tIns="45720" rIns="91440" bIns="45720" rtlCol="0" anchor="ctr">
            <a:normAutofit fontScale="67500" lnSpcReduction="20000"/>
          </a:bodyPr>
          <a:lstStyle>
            <a:lvl1pPr algn="l" defTabSz="844083" rtl="0" eaLnBrk="1" latinLnBrk="0" hangingPunct="1">
              <a:spcBef>
                <a:spcPct val="0"/>
              </a:spcBef>
              <a:buNone/>
              <a:defRPr sz="4062" b="1" kern="1200">
                <a:solidFill>
                  <a:schemeClr val="tx1"/>
                </a:solidFill>
                <a:latin typeface="+mj-lt"/>
                <a:ea typeface="+mj-ea"/>
                <a:cs typeface="+mj-cs"/>
              </a:defRPr>
            </a:lvl1pPr>
          </a:lstStyle>
          <a:p>
            <a:r>
              <a:rPr lang="en-GB" dirty="0"/>
              <a:t>Examples of ICF Spend for Community Care Settings (Round 2)</a:t>
            </a:r>
          </a:p>
        </p:txBody>
      </p:sp>
      <p:graphicFrame>
        <p:nvGraphicFramePr>
          <p:cNvPr id="8" name="Table 8">
            <a:extLst>
              <a:ext uri="{FF2B5EF4-FFF2-40B4-BE49-F238E27FC236}">
                <a16:creationId xmlns:a16="http://schemas.microsoft.com/office/drawing/2014/main" id="{1B2C2F35-5862-40EC-9E4C-5B5BBC4129F2}"/>
              </a:ext>
            </a:extLst>
          </p:cNvPr>
          <p:cNvGraphicFramePr>
            <a:graphicFrameLocks noGrp="1"/>
          </p:cNvGraphicFramePr>
          <p:nvPr>
            <p:extLst>
              <p:ext uri="{D42A27DB-BD31-4B8C-83A1-F6EECF244321}">
                <p14:modId xmlns:p14="http://schemas.microsoft.com/office/powerpoint/2010/main" val="98054221"/>
              </p:ext>
            </p:extLst>
          </p:nvPr>
        </p:nvGraphicFramePr>
        <p:xfrm>
          <a:off x="766353" y="2024599"/>
          <a:ext cx="10284823" cy="4577080"/>
        </p:xfrm>
        <a:graphic>
          <a:graphicData uri="http://schemas.openxmlformats.org/drawingml/2006/table">
            <a:tbl>
              <a:tblPr firstRow="1" bandRow="1">
                <a:tableStyleId>{5C22544A-7EE6-4342-B048-85BDC9FD1C3A}</a:tableStyleId>
              </a:tblPr>
              <a:tblGrid>
                <a:gridCol w="4336869">
                  <a:extLst>
                    <a:ext uri="{9D8B030D-6E8A-4147-A177-3AD203B41FA5}">
                      <a16:colId xmlns:a16="http://schemas.microsoft.com/office/drawing/2014/main" val="785412124"/>
                    </a:ext>
                  </a:extLst>
                </a:gridCol>
                <a:gridCol w="5947954">
                  <a:extLst>
                    <a:ext uri="{9D8B030D-6E8A-4147-A177-3AD203B41FA5}">
                      <a16:colId xmlns:a16="http://schemas.microsoft.com/office/drawing/2014/main" val="4155238339"/>
                    </a:ext>
                  </a:extLst>
                </a:gridCol>
              </a:tblGrid>
              <a:tr h="370840">
                <a:tc>
                  <a:txBody>
                    <a:bodyPr/>
                    <a:lstStyle/>
                    <a:p>
                      <a:r>
                        <a:rPr lang="en-GB" sz="1662" b="0" i="0" u="none" strike="noStrike" kern="1200" dirty="0">
                          <a:solidFill>
                            <a:schemeClr val="lt1"/>
                          </a:solidFill>
                          <a:effectLst/>
                          <a:latin typeface="+mn-lt"/>
                          <a:ea typeface="+mn-ea"/>
                          <a:cs typeface="+mn-cs"/>
                        </a:rPr>
                        <a:t>IPC Measure</a:t>
                      </a:r>
                      <a:endParaRPr lang="en-GB" dirty="0"/>
                    </a:p>
                  </a:txBody>
                  <a:tcPr/>
                </a:tc>
                <a:tc>
                  <a:txBody>
                    <a:bodyPr/>
                    <a:lstStyle/>
                    <a:p>
                      <a:r>
                        <a:rPr lang="en-GB" dirty="0"/>
                        <a:t>Examples of how funding can be spent</a:t>
                      </a:r>
                    </a:p>
                  </a:txBody>
                  <a:tcPr/>
                </a:tc>
                <a:extLst>
                  <a:ext uri="{0D108BD9-81ED-4DB2-BD59-A6C34878D82A}">
                    <a16:rowId xmlns:a16="http://schemas.microsoft.com/office/drawing/2014/main" val="615803456"/>
                  </a:ext>
                </a:extLst>
              </a:tr>
              <a:tr h="370840">
                <a:tc>
                  <a:txBody>
                    <a:bodyPr/>
                    <a:lstStyle/>
                    <a:p>
                      <a:r>
                        <a:rPr lang="en-GB" sz="1200" b="0" i="0" u="none" strike="noStrike" kern="1200" dirty="0">
                          <a:solidFill>
                            <a:schemeClr val="dk1"/>
                          </a:solidFill>
                          <a:effectLst/>
                          <a:latin typeface="+mn-lt"/>
                          <a:ea typeface="+mn-ea"/>
                          <a:cs typeface="+mn-cs"/>
                        </a:rPr>
                        <a:t>Ensuring that staff who are self-isolating receive their normal wages</a:t>
                      </a:r>
                      <a:endParaRPr lang="en-GB" sz="1200" dirty="0"/>
                    </a:p>
                  </a:txBody>
                  <a:tcPr/>
                </a:tc>
                <a:tc>
                  <a:txBody>
                    <a:bodyPr/>
                    <a:lstStyle/>
                    <a:p>
                      <a:r>
                        <a:rPr lang="en-GB" sz="1200" b="0" i="0" u="none" strike="noStrike" kern="1200" dirty="0">
                          <a:solidFill>
                            <a:schemeClr val="dk1"/>
                          </a:solidFill>
                          <a:effectLst/>
                          <a:latin typeface="+mn-lt"/>
                          <a:ea typeface="+mn-ea"/>
                          <a:cs typeface="+mn-cs"/>
                        </a:rPr>
                        <a:t>Uplift the pay of staff who are self-isolating in line with government guidance to their normal wages to ensure they do not lose income while doing so. This would uplift the pay of those who need to isolate and who would normally receive less than their full wages (whether Statutory Sick Pay or a preferential but partial payment) while unwell or isolating.</a:t>
                      </a:r>
                      <a:endParaRPr lang="en-GB" sz="1200" dirty="0"/>
                    </a:p>
                  </a:txBody>
                  <a:tcPr/>
                </a:tc>
                <a:extLst>
                  <a:ext uri="{0D108BD9-81ED-4DB2-BD59-A6C34878D82A}">
                    <a16:rowId xmlns:a16="http://schemas.microsoft.com/office/drawing/2014/main" val="1016937882"/>
                  </a:ext>
                </a:extLst>
              </a:tr>
              <a:tr h="0">
                <a:tc>
                  <a:txBody>
                    <a:bodyPr/>
                    <a:lstStyle/>
                    <a:p>
                      <a:r>
                        <a:rPr lang="en-GB" sz="1200" b="0" i="0" u="none" strike="noStrike" kern="1200" dirty="0">
                          <a:solidFill>
                            <a:schemeClr val="dk1"/>
                          </a:solidFill>
                          <a:effectLst/>
                          <a:latin typeface="+mn-lt"/>
                          <a:ea typeface="+mn-ea"/>
                          <a:cs typeface="+mn-cs"/>
                        </a:rPr>
                        <a:t>Meeting additional costs associated with restricting workforce movement for infection control purposes. This includes staff who work on a part-time basis for multiple employers or in other care settings particularly care homes. This includes agency staff (the principle being that the fewer locations that members of staff work in the better).</a:t>
                      </a:r>
                      <a:endParaRPr lang="en-GB" sz="1200" dirty="0"/>
                    </a:p>
                  </a:txBody>
                  <a:tcPr/>
                </a:tc>
                <a:tc>
                  <a:txBody>
                    <a:bodyPr/>
                    <a:lstStyle/>
                    <a:p>
                      <a:r>
                        <a:rPr lang="en-GB" sz="1200" b="0" i="0" u="none" strike="noStrike" kern="1200" dirty="0">
                          <a:solidFill>
                            <a:schemeClr val="dk1"/>
                          </a:solidFill>
                          <a:effectLst/>
                          <a:latin typeface="+mn-lt"/>
                          <a:ea typeface="+mn-ea"/>
                          <a:cs typeface="+mn-cs"/>
                        </a:rPr>
                        <a:t>Compensating staff whose normal hours are reduced due to restrictions on their movement. Paying overtime rates for staff to take on additional shifts in order to reduce reliance on agency or other workers who would normally work across settings (although not for a general increase in rates of pay for shifts they would have typically worked). Cover additional costs incurred to ensure employee doesn’t work in other settings, such as compensating for lost wages.</a:t>
                      </a:r>
                      <a:endParaRPr lang="en-GB" sz="1200" dirty="0"/>
                    </a:p>
                  </a:txBody>
                  <a:tcPr/>
                </a:tc>
                <a:extLst>
                  <a:ext uri="{0D108BD9-81ED-4DB2-BD59-A6C34878D82A}">
                    <a16:rowId xmlns:a16="http://schemas.microsoft.com/office/drawing/2014/main" val="1745231913"/>
                  </a:ext>
                </a:extLst>
              </a:tr>
              <a:tr h="370840">
                <a:tc>
                  <a:txBody>
                    <a:bodyPr/>
                    <a:lstStyle/>
                    <a:p>
                      <a:r>
                        <a:rPr lang="en-GB" sz="1200" b="0" i="0" u="none" strike="noStrike" kern="1200" dirty="0">
                          <a:solidFill>
                            <a:schemeClr val="dk1"/>
                          </a:solidFill>
                          <a:effectLst/>
                          <a:latin typeface="+mn-lt"/>
                          <a:ea typeface="+mn-ea"/>
                          <a:cs typeface="+mn-cs"/>
                        </a:rPr>
                        <a:t>Steps to limit the number of different people from a home care agency visiting a particular individual or steps to enable staff to perform the duties of other team members/partner agencies (including, but not limited to, district nurses, physiotherapists or social workers) when visiting to avoid multiple visits to a particular individual.</a:t>
                      </a:r>
                      <a:endParaRPr lang="en-GB" sz="1200" dirty="0"/>
                    </a:p>
                  </a:txBody>
                  <a:tcPr/>
                </a:tc>
                <a:tc>
                  <a:txBody>
                    <a:bodyPr/>
                    <a:lstStyle/>
                    <a:p>
                      <a:r>
                        <a:rPr lang="en-GB" sz="1200" b="0" i="0" u="none" strike="noStrike" kern="1200" dirty="0">
                          <a:solidFill>
                            <a:schemeClr val="dk1"/>
                          </a:solidFill>
                          <a:effectLst/>
                          <a:latin typeface="+mn-lt"/>
                          <a:ea typeface="+mn-ea"/>
                          <a:cs typeface="+mn-cs"/>
                        </a:rPr>
                        <a:t>Paying for additional staff and/or staffing costs to implement successful ‘</a:t>
                      </a:r>
                      <a:r>
                        <a:rPr lang="en-GB" sz="1200" b="0" i="0" u="none" strike="noStrike" kern="1200" dirty="0" err="1">
                          <a:solidFill>
                            <a:schemeClr val="dk1"/>
                          </a:solidFill>
                          <a:effectLst/>
                          <a:latin typeface="+mn-lt"/>
                          <a:ea typeface="+mn-ea"/>
                          <a:cs typeface="+mn-cs"/>
                        </a:rPr>
                        <a:t>cohorting</a:t>
                      </a:r>
                      <a:r>
                        <a:rPr lang="en-GB" sz="1200" b="0" i="0" u="none" strike="noStrike" kern="1200" dirty="0">
                          <a:solidFill>
                            <a:schemeClr val="dk1"/>
                          </a:solidFill>
                          <a:effectLst/>
                          <a:latin typeface="+mn-lt"/>
                          <a:ea typeface="+mn-ea"/>
                          <a:cs typeface="+mn-cs"/>
                        </a:rPr>
                        <a:t>’. Funding additional administrative costs of dividing up the workforce and arranging logistics. Paying for additional training and relevant risk assessments to enable staff to perform the duties of other team members/partner agencies.</a:t>
                      </a:r>
                      <a:endParaRPr lang="en-GB" sz="1200" dirty="0"/>
                    </a:p>
                  </a:txBody>
                  <a:tcPr/>
                </a:tc>
                <a:extLst>
                  <a:ext uri="{0D108BD9-81ED-4DB2-BD59-A6C34878D82A}">
                    <a16:rowId xmlns:a16="http://schemas.microsoft.com/office/drawing/2014/main" val="590411762"/>
                  </a:ext>
                </a:extLst>
              </a:tr>
              <a:tr h="370840">
                <a:tc>
                  <a:txBody>
                    <a:bodyPr/>
                    <a:lstStyle/>
                    <a:p>
                      <a:r>
                        <a:rPr lang="en-GB" sz="1200" b="0" i="0" u="none" strike="noStrike" kern="1200" dirty="0">
                          <a:solidFill>
                            <a:schemeClr val="dk1"/>
                          </a:solidFill>
                          <a:effectLst/>
                          <a:latin typeface="+mn-lt"/>
                          <a:ea typeface="+mn-ea"/>
                          <a:cs typeface="+mn-cs"/>
                        </a:rPr>
                        <a:t>Ensuring that staff who need to attend work for the purposes of being tested (or potentially in the future, vaccinated) for COVID-19 are paid their usual wages to do so, and any costs associated with reaching a testing facility</a:t>
                      </a:r>
                      <a:endParaRPr lang="en-GB" sz="1200" dirty="0"/>
                    </a:p>
                  </a:txBody>
                  <a:tcPr/>
                </a:tc>
                <a:tc>
                  <a:txBody>
                    <a:bodyPr/>
                    <a:lstStyle/>
                    <a:p>
                      <a:r>
                        <a:rPr lang="en-GB" sz="1200" b="0" i="0" u="none" strike="noStrike" kern="1200" dirty="0">
                          <a:solidFill>
                            <a:schemeClr val="dk1"/>
                          </a:solidFill>
                          <a:effectLst/>
                          <a:latin typeface="+mn-lt"/>
                          <a:ea typeface="+mn-ea"/>
                          <a:cs typeface="+mn-cs"/>
                        </a:rPr>
                        <a:t>Payments to staff at their normal hourly rate to attend work or a suitable testing facility when are not on shift. This includes compensation for travel time taken to reach a testing facility if required. Costs associated with testing, including the costs of fuel or transport to reach a testing facility.</a:t>
                      </a:r>
                      <a:endParaRPr lang="en-GB" sz="1200" dirty="0"/>
                    </a:p>
                  </a:txBody>
                  <a:tcPr/>
                </a:tc>
                <a:extLst>
                  <a:ext uri="{0D108BD9-81ED-4DB2-BD59-A6C34878D82A}">
                    <a16:rowId xmlns:a16="http://schemas.microsoft.com/office/drawing/2014/main" val="756207842"/>
                  </a:ext>
                </a:extLst>
              </a:tr>
            </a:tbl>
          </a:graphicData>
        </a:graphic>
      </p:graphicFrame>
      <p:sp>
        <p:nvSpPr>
          <p:cNvPr id="11" name="Content Placeholder 10">
            <a:extLst>
              <a:ext uri="{FF2B5EF4-FFF2-40B4-BE49-F238E27FC236}">
                <a16:creationId xmlns:a16="http://schemas.microsoft.com/office/drawing/2014/main" id="{524FA36B-0E13-47B7-9AC0-F2742B38DA72}"/>
              </a:ext>
            </a:extLst>
          </p:cNvPr>
          <p:cNvSpPr>
            <a:spLocks noGrp="1"/>
          </p:cNvSpPr>
          <p:nvPr>
            <p:ph idx="1"/>
          </p:nvPr>
        </p:nvSpPr>
        <p:spPr>
          <a:xfrm>
            <a:off x="609600" y="1199609"/>
            <a:ext cx="10972800" cy="607276"/>
          </a:xfrm>
        </p:spPr>
        <p:txBody>
          <a:bodyPr>
            <a:normAutofit fontScale="55000" lnSpcReduction="20000"/>
          </a:bodyPr>
          <a:lstStyle/>
          <a:p>
            <a:pPr marL="0" indent="0">
              <a:buNone/>
            </a:pPr>
            <a:r>
              <a:rPr lang="en-GB" sz="2500" dirty="0"/>
              <a:t>A non-exhaustive list of examples of ways in which Community Care providers can spend the funding as part of the ‘per user’ allocation can be found in the ASC ICF Guidance for Round 2, as Appendix A: </a:t>
            </a:r>
            <a:r>
              <a:rPr lang="en-GB" sz="2500" dirty="0">
                <a:hlinkClick r:id="rId2"/>
              </a:rPr>
              <a:t>https://www.gov.uk/government/publications/adult-social-care-infection-control-fund-round-2/adult-social-care-infection-control-fund-round-2-guidance</a:t>
            </a:r>
            <a:endParaRPr lang="en-GB" sz="2500" dirty="0"/>
          </a:p>
          <a:p>
            <a:pPr marL="0" indent="0">
              <a:buNone/>
            </a:pPr>
            <a:endParaRPr lang="en-GB" dirty="0"/>
          </a:p>
        </p:txBody>
      </p:sp>
    </p:spTree>
    <p:extLst>
      <p:ext uri="{BB962C8B-B14F-4D97-AF65-F5344CB8AC3E}">
        <p14:creationId xmlns:p14="http://schemas.microsoft.com/office/powerpoint/2010/main" val="3531230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BFFE9FE6-C899-4FE8-B1D7-17EBFB2EE28C}"/>
              </a:ext>
            </a:extLst>
          </p:cNvPr>
          <p:cNvSpPr txBox="1">
            <a:spLocks/>
          </p:cNvSpPr>
          <p:nvPr/>
        </p:nvSpPr>
        <p:spPr>
          <a:xfrm>
            <a:off x="395452" y="592418"/>
            <a:ext cx="10887898" cy="501650"/>
          </a:xfrm>
          <a:prstGeom prst="rect">
            <a:avLst/>
          </a:prstGeom>
        </p:spPr>
        <p:txBody>
          <a:bodyPr vert="horz" lIns="91440" tIns="45720" rIns="91440" bIns="45720" rtlCol="0" anchor="ctr">
            <a:normAutofit fontScale="52500" lnSpcReduction="20000"/>
          </a:bodyPr>
          <a:lstStyle>
            <a:lvl1pPr algn="l" defTabSz="844083" rtl="0" eaLnBrk="1" latinLnBrk="0" hangingPunct="1">
              <a:spcBef>
                <a:spcPct val="0"/>
              </a:spcBef>
              <a:buNone/>
              <a:defRPr sz="4062" b="1" kern="1200">
                <a:solidFill>
                  <a:schemeClr val="tx1"/>
                </a:solidFill>
                <a:latin typeface="+mj-lt"/>
                <a:ea typeface="+mj-ea"/>
                <a:cs typeface="+mj-cs"/>
              </a:defRPr>
            </a:lvl1pPr>
          </a:lstStyle>
          <a:p>
            <a:r>
              <a:rPr lang="en-GB" dirty="0"/>
              <a:t>Examples of ICF Spend for Community Care Settings (Round 2) - Continued</a:t>
            </a:r>
          </a:p>
        </p:txBody>
      </p:sp>
      <p:graphicFrame>
        <p:nvGraphicFramePr>
          <p:cNvPr id="8" name="Table 8">
            <a:extLst>
              <a:ext uri="{FF2B5EF4-FFF2-40B4-BE49-F238E27FC236}">
                <a16:creationId xmlns:a16="http://schemas.microsoft.com/office/drawing/2014/main" id="{1B2C2F35-5862-40EC-9E4C-5B5BBC4129F2}"/>
              </a:ext>
            </a:extLst>
          </p:cNvPr>
          <p:cNvGraphicFramePr>
            <a:graphicFrameLocks noGrp="1"/>
          </p:cNvGraphicFramePr>
          <p:nvPr>
            <p:extLst>
              <p:ext uri="{D42A27DB-BD31-4B8C-83A1-F6EECF244321}">
                <p14:modId xmlns:p14="http://schemas.microsoft.com/office/powerpoint/2010/main" val="2098257710"/>
              </p:ext>
            </p:extLst>
          </p:nvPr>
        </p:nvGraphicFramePr>
        <p:xfrm>
          <a:off x="696989" y="1571753"/>
          <a:ext cx="10284823" cy="1376680"/>
        </p:xfrm>
        <a:graphic>
          <a:graphicData uri="http://schemas.openxmlformats.org/drawingml/2006/table">
            <a:tbl>
              <a:tblPr firstRow="1" bandRow="1">
                <a:tableStyleId>{5C22544A-7EE6-4342-B048-85BDC9FD1C3A}</a:tableStyleId>
              </a:tblPr>
              <a:tblGrid>
                <a:gridCol w="4336869">
                  <a:extLst>
                    <a:ext uri="{9D8B030D-6E8A-4147-A177-3AD203B41FA5}">
                      <a16:colId xmlns:a16="http://schemas.microsoft.com/office/drawing/2014/main" val="785412124"/>
                    </a:ext>
                  </a:extLst>
                </a:gridCol>
                <a:gridCol w="5947954">
                  <a:extLst>
                    <a:ext uri="{9D8B030D-6E8A-4147-A177-3AD203B41FA5}">
                      <a16:colId xmlns:a16="http://schemas.microsoft.com/office/drawing/2014/main" val="4155238339"/>
                    </a:ext>
                  </a:extLst>
                </a:gridCol>
              </a:tblGrid>
              <a:tr h="370840">
                <a:tc>
                  <a:txBody>
                    <a:bodyPr/>
                    <a:lstStyle/>
                    <a:p>
                      <a:r>
                        <a:rPr lang="en-GB" sz="1662" b="0" i="0" u="none" strike="noStrike" kern="1200" dirty="0">
                          <a:solidFill>
                            <a:schemeClr val="lt1"/>
                          </a:solidFill>
                          <a:effectLst/>
                          <a:latin typeface="+mn-lt"/>
                          <a:ea typeface="+mn-ea"/>
                          <a:cs typeface="+mn-cs"/>
                        </a:rPr>
                        <a:t>IPC Measure</a:t>
                      </a:r>
                      <a:endParaRPr lang="en-GB" dirty="0"/>
                    </a:p>
                  </a:txBody>
                  <a:tcPr/>
                </a:tc>
                <a:tc>
                  <a:txBody>
                    <a:bodyPr/>
                    <a:lstStyle/>
                    <a:p>
                      <a:r>
                        <a:rPr lang="en-GB" dirty="0"/>
                        <a:t>Examples of how funding can be spent</a:t>
                      </a:r>
                    </a:p>
                  </a:txBody>
                  <a:tcPr/>
                </a:tc>
                <a:extLst>
                  <a:ext uri="{0D108BD9-81ED-4DB2-BD59-A6C34878D82A}">
                    <a16:rowId xmlns:a16="http://schemas.microsoft.com/office/drawing/2014/main" val="615803456"/>
                  </a:ext>
                </a:extLst>
              </a:tr>
              <a:tr h="370840">
                <a:tc>
                  <a:txBody>
                    <a:bodyPr/>
                    <a:lstStyle/>
                    <a:p>
                      <a:r>
                        <a:rPr lang="en-GB" sz="1200" b="0" i="0" u="none" strike="noStrike" dirty="0">
                          <a:solidFill>
                            <a:srgbClr val="0B0C0C"/>
                          </a:solidFill>
                          <a:effectLst/>
                          <a:latin typeface="+mn-lt"/>
                        </a:rPr>
                        <a:t>Steps to limit the use of public transport by members of staff (taking into account current government guidance on the safe use of other types of transport by members of staff)</a:t>
                      </a:r>
                      <a:endParaRPr lang="en-GB" sz="1200" dirty="0">
                        <a:latin typeface="+mn-lt"/>
                      </a:endParaRPr>
                    </a:p>
                  </a:txBody>
                  <a:tcPr/>
                </a:tc>
                <a:tc>
                  <a:txBody>
                    <a:bodyPr/>
                    <a:lstStyle/>
                    <a:p>
                      <a:r>
                        <a:rPr lang="en-GB" sz="1200" b="0" i="0" u="none" strike="noStrike" kern="1200" dirty="0">
                          <a:solidFill>
                            <a:schemeClr val="dk1"/>
                          </a:solidFill>
                          <a:effectLst/>
                          <a:latin typeface="+mn-lt"/>
                          <a:ea typeface="+mn-ea"/>
                          <a:cs typeface="Calibri" panose="020F0502020204030204" pitchFamily="34" charset="0"/>
                        </a:rPr>
                        <a:t>The cost of bike, taxi, minibus or car mileage to collect staff teams in a locality. The cost of parking, provided that there is no free parking available on site. Costs associated with the creation of a changing facility, including structural changes. The cost of reduced occupancy where this is required to convert a bedroom into a changing facility. Provision of extra facilities such as bike stands.</a:t>
                      </a:r>
                      <a:endParaRPr lang="en-GB" sz="1200" dirty="0">
                        <a:latin typeface="+mn-lt"/>
                        <a:cs typeface="Calibri" panose="020F0502020204030204" pitchFamily="34" charset="0"/>
                      </a:endParaRPr>
                    </a:p>
                  </a:txBody>
                  <a:tcPr/>
                </a:tc>
                <a:extLst>
                  <a:ext uri="{0D108BD9-81ED-4DB2-BD59-A6C34878D82A}">
                    <a16:rowId xmlns:a16="http://schemas.microsoft.com/office/drawing/2014/main" val="1016937882"/>
                  </a:ext>
                </a:extLst>
              </a:tr>
            </a:tbl>
          </a:graphicData>
        </a:graphic>
      </p:graphicFrame>
    </p:spTree>
    <p:extLst>
      <p:ext uri="{BB962C8B-B14F-4D97-AF65-F5344CB8AC3E}">
        <p14:creationId xmlns:p14="http://schemas.microsoft.com/office/powerpoint/2010/main" val="1325189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E5B12-B1EE-4B34-A789-3599D84C6BF0}"/>
              </a:ext>
            </a:extLst>
          </p:cNvPr>
          <p:cNvSpPr>
            <a:spLocks noGrp="1"/>
          </p:cNvSpPr>
          <p:nvPr>
            <p:ph type="title"/>
          </p:nvPr>
        </p:nvSpPr>
        <p:spPr/>
        <p:txBody>
          <a:bodyPr/>
          <a:lstStyle/>
          <a:p>
            <a:r>
              <a:rPr lang="en-GB" dirty="0"/>
              <a:t>Monthly Provider Returns - Questions</a:t>
            </a:r>
          </a:p>
        </p:txBody>
      </p:sp>
      <p:sp>
        <p:nvSpPr>
          <p:cNvPr id="3" name="Content Placeholder 2">
            <a:extLst>
              <a:ext uri="{FF2B5EF4-FFF2-40B4-BE49-F238E27FC236}">
                <a16:creationId xmlns:a16="http://schemas.microsoft.com/office/drawing/2014/main" id="{97D284C3-7E54-4C45-8F37-B567B7409ECB}"/>
              </a:ext>
            </a:extLst>
          </p:cNvPr>
          <p:cNvSpPr>
            <a:spLocks noGrp="1"/>
          </p:cNvSpPr>
          <p:nvPr>
            <p:ph idx="1"/>
          </p:nvPr>
        </p:nvSpPr>
        <p:spPr/>
        <p:txBody>
          <a:bodyPr>
            <a:normAutofit fontScale="62500" lnSpcReduction="20000"/>
          </a:bodyPr>
          <a:lstStyle/>
          <a:p>
            <a:r>
              <a:rPr lang="en-GB" dirty="0"/>
              <a:t>The Monthly Provider Return you are asked to complete depends upon your provider type:</a:t>
            </a:r>
          </a:p>
          <a:p>
            <a:endParaRPr lang="en-GB" dirty="0"/>
          </a:p>
          <a:p>
            <a:pPr lvl="1"/>
            <a:r>
              <a:rPr lang="en-GB" dirty="0"/>
              <a:t>Care Homes</a:t>
            </a:r>
          </a:p>
          <a:p>
            <a:pPr lvl="2"/>
            <a:r>
              <a:rPr lang="en-GB" dirty="0"/>
              <a:t>Contains questions relating to 8 IPC Measures </a:t>
            </a:r>
            <a:r>
              <a:rPr lang="en-GB" u="sng" dirty="0">
                <a:hlinkClick r:id="rId2"/>
              </a:rPr>
              <a:t>ICG Monthly Return for Care Home Providers</a:t>
            </a:r>
            <a:r>
              <a:rPr lang="en-GB" dirty="0"/>
              <a:t> </a:t>
            </a:r>
          </a:p>
          <a:p>
            <a:pPr lvl="3"/>
            <a:r>
              <a:rPr lang="en-GB" dirty="0"/>
              <a:t>How much have you spent on this IPC Measure up to the end of the last month? (£)</a:t>
            </a:r>
          </a:p>
          <a:p>
            <a:pPr lvl="3"/>
            <a:r>
              <a:rPr lang="en-GB" dirty="0"/>
              <a:t>How much have you spent on this IPC measure as a % of your total grant allocation for Phase 2, up to the end of last month? (%)</a:t>
            </a:r>
          </a:p>
          <a:p>
            <a:pPr lvl="3"/>
            <a:r>
              <a:rPr lang="en-GB" dirty="0"/>
              <a:t>How much are you expecting to spend of your total grant allocation on this IPC Measure by the end of March 2021? (%) (as a whole number, i.e. for 20%, enter 20, not 0.2)</a:t>
            </a:r>
            <a:br>
              <a:rPr lang="en-GB" dirty="0"/>
            </a:br>
            <a:endParaRPr lang="en-GB" dirty="0"/>
          </a:p>
          <a:p>
            <a:pPr lvl="1"/>
            <a:r>
              <a:rPr lang="en-GB" dirty="0"/>
              <a:t>Home Care (Community Care) </a:t>
            </a:r>
            <a:r>
              <a:rPr lang="en-GB" u="sng" dirty="0">
                <a:hlinkClick r:id="rId3"/>
              </a:rPr>
              <a:t> ICG Monthly Return for Community Care Providers</a:t>
            </a:r>
            <a:endParaRPr lang="en-GB" dirty="0"/>
          </a:p>
          <a:p>
            <a:pPr lvl="2"/>
            <a:r>
              <a:rPr lang="en-GB" dirty="0"/>
              <a:t>Contains questions relating to 5 IPC Measures</a:t>
            </a:r>
          </a:p>
          <a:p>
            <a:pPr lvl="3"/>
            <a:r>
              <a:rPr lang="en-GB" dirty="0"/>
              <a:t>How much have you spent on this IPC Measure up to the end of the last month? (£)</a:t>
            </a:r>
          </a:p>
          <a:p>
            <a:pPr lvl="3"/>
            <a:r>
              <a:rPr lang="en-GB" dirty="0"/>
              <a:t>How much have you spent on this IPC measure as a % of your total grant allocation for Phase 2, up to the end of last month? (%)</a:t>
            </a:r>
          </a:p>
          <a:p>
            <a:pPr lvl="3"/>
            <a:r>
              <a:rPr lang="en-GB" dirty="0"/>
              <a:t>How much are you expecting to spend of your total grant allocation on this IPC Measure by the end of March 2021? (%) (as a whole number, i.e. for 20%, enter 20, not 0.2)</a:t>
            </a:r>
            <a:br>
              <a:rPr lang="en-GB" dirty="0"/>
            </a:br>
            <a:br>
              <a:rPr lang="en-GB" dirty="0"/>
            </a:br>
            <a:endParaRPr lang="en-GB" dirty="0"/>
          </a:p>
          <a:p>
            <a:pPr lvl="1"/>
            <a:r>
              <a:rPr lang="en-GB" dirty="0"/>
              <a:t>Non-regulated, i.e. day services, respite </a:t>
            </a:r>
            <a:r>
              <a:rPr lang="en-GB" u="sng" dirty="0">
                <a:hlinkClick r:id="rId4"/>
              </a:rPr>
              <a:t>ICG Monthly Return for Care Providers (non-regulated)</a:t>
            </a:r>
            <a:r>
              <a:rPr lang="en-GB" dirty="0"/>
              <a:t> </a:t>
            </a:r>
          </a:p>
          <a:p>
            <a:pPr lvl="2"/>
            <a:r>
              <a:rPr lang="en-GB" dirty="0"/>
              <a:t>Contains questions relating to 5 IPC Measures and other IPC Measures undertaken</a:t>
            </a:r>
          </a:p>
          <a:p>
            <a:pPr lvl="3"/>
            <a:r>
              <a:rPr lang="en-GB" dirty="0"/>
              <a:t>How much have you spent on this IPC Measure up to the end of the last month? (£)</a:t>
            </a:r>
          </a:p>
          <a:p>
            <a:pPr lvl="3"/>
            <a:r>
              <a:rPr lang="en-GB" dirty="0"/>
              <a:t>How much are you expecting to spend of your total grant allocation on this IPC Measure by the end of March 2021? (%)</a:t>
            </a:r>
          </a:p>
          <a:p>
            <a:pPr lvl="3"/>
            <a:r>
              <a:rPr lang="en-GB" dirty="0"/>
              <a:t>Extra 2 free text fields to enter the total amount spent on other IPC measures and the total predicted percentage of spend on other IPC measures by the end of the grant. (%) (as a whole number, i.e. for 20%, enter 20, not 0.2)</a:t>
            </a:r>
            <a:br>
              <a:rPr lang="en-GB" dirty="0"/>
            </a:br>
            <a:endParaRPr lang="en-GB" dirty="0"/>
          </a:p>
        </p:txBody>
      </p:sp>
    </p:spTree>
    <p:extLst>
      <p:ext uri="{BB962C8B-B14F-4D97-AF65-F5344CB8AC3E}">
        <p14:creationId xmlns:p14="http://schemas.microsoft.com/office/powerpoint/2010/main" val="272810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C9860-1EEF-4489-B138-C2DA56932AF8}"/>
              </a:ext>
            </a:extLst>
          </p:cNvPr>
          <p:cNvSpPr>
            <a:spLocks noGrp="1"/>
          </p:cNvSpPr>
          <p:nvPr>
            <p:ph type="title"/>
          </p:nvPr>
        </p:nvSpPr>
        <p:spPr/>
        <p:txBody>
          <a:bodyPr/>
          <a:lstStyle/>
          <a:p>
            <a:r>
              <a:rPr lang="en-GB" dirty="0"/>
              <a:t>Additional Guidance</a:t>
            </a:r>
          </a:p>
        </p:txBody>
      </p:sp>
      <p:sp>
        <p:nvSpPr>
          <p:cNvPr id="3" name="Content Placeholder 2">
            <a:extLst>
              <a:ext uri="{FF2B5EF4-FFF2-40B4-BE49-F238E27FC236}">
                <a16:creationId xmlns:a16="http://schemas.microsoft.com/office/drawing/2014/main" id="{0017DF18-18B5-46EC-91BD-08F8EEF3D2CB}"/>
              </a:ext>
            </a:extLst>
          </p:cNvPr>
          <p:cNvSpPr>
            <a:spLocks noGrp="1"/>
          </p:cNvSpPr>
          <p:nvPr>
            <p:ph idx="1"/>
          </p:nvPr>
        </p:nvSpPr>
        <p:spPr/>
        <p:txBody>
          <a:bodyPr>
            <a:normAutofit lnSpcReduction="10000"/>
          </a:bodyPr>
          <a:lstStyle/>
          <a:p>
            <a:r>
              <a:rPr lang="en-GB" dirty="0"/>
              <a:t>For each IPC measure you need to report on:</a:t>
            </a:r>
          </a:p>
          <a:p>
            <a:pPr lvl="1"/>
            <a:r>
              <a:rPr lang="en-GB" dirty="0"/>
              <a:t>Your spend to the end of the previous month</a:t>
            </a:r>
          </a:p>
          <a:p>
            <a:pPr lvl="2"/>
            <a:r>
              <a:rPr lang="en-GB" dirty="0"/>
              <a:t>If you have not spent any money on an IPC measure, please enter 0 </a:t>
            </a:r>
          </a:p>
          <a:p>
            <a:pPr lvl="1"/>
            <a:r>
              <a:rPr lang="en-GB" dirty="0"/>
              <a:t>Your projected spend to the end of the grant (31</a:t>
            </a:r>
            <a:r>
              <a:rPr lang="en-GB" baseline="30000" dirty="0"/>
              <a:t>st</a:t>
            </a:r>
            <a:r>
              <a:rPr lang="en-GB" dirty="0"/>
              <a:t> March 2021)</a:t>
            </a:r>
          </a:p>
          <a:p>
            <a:pPr lvl="2"/>
            <a:r>
              <a:rPr lang="en-GB" dirty="0"/>
              <a:t>This relates to the whole grant allocation</a:t>
            </a:r>
          </a:p>
          <a:p>
            <a:pPr lvl="3"/>
            <a:r>
              <a:rPr lang="en-GB" dirty="0"/>
              <a:t>Consists of two payments, October and December.</a:t>
            </a:r>
          </a:p>
          <a:p>
            <a:pPr lvl="3"/>
            <a:r>
              <a:rPr lang="en-GB" dirty="0"/>
              <a:t>Your grant allocation should be spent by the end of March 2021</a:t>
            </a:r>
          </a:p>
          <a:p>
            <a:pPr lvl="2"/>
            <a:r>
              <a:rPr lang="en-GB" dirty="0"/>
              <a:t>The questions relating to projected spend are a percentage of your total spend against a particular IPC measure and therefore the projected spend questions should all add up to 100% in total. </a:t>
            </a:r>
          </a:p>
          <a:p>
            <a:pPr lvl="3"/>
            <a:r>
              <a:rPr lang="en-GB" dirty="0"/>
              <a:t>The email sent out to you for the Monthly Provider Return will indicate which questions need to add up to 100% in total. </a:t>
            </a:r>
          </a:p>
          <a:p>
            <a:pPr lvl="2"/>
            <a:r>
              <a:rPr lang="en-GB" dirty="0"/>
              <a:t>If you do not intend to spend any money on a particular IPC measure by the end of March 2021, please enter 0 for that IPC measure. </a:t>
            </a:r>
          </a:p>
        </p:txBody>
      </p:sp>
    </p:spTree>
    <p:extLst>
      <p:ext uri="{BB962C8B-B14F-4D97-AF65-F5344CB8AC3E}">
        <p14:creationId xmlns:p14="http://schemas.microsoft.com/office/powerpoint/2010/main" val="3222214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E731A-C584-42AE-87ED-6EEDA6500A47}"/>
              </a:ext>
            </a:extLst>
          </p:cNvPr>
          <p:cNvSpPr>
            <a:spLocks noGrp="1"/>
          </p:cNvSpPr>
          <p:nvPr>
            <p:ph type="title"/>
          </p:nvPr>
        </p:nvSpPr>
        <p:spPr/>
        <p:txBody>
          <a:bodyPr>
            <a:normAutofit fontScale="90000"/>
          </a:bodyPr>
          <a:lstStyle/>
          <a:p>
            <a:r>
              <a:rPr lang="en-GB" dirty="0"/>
              <a:t>Email Guidance (Residential Settings Example)</a:t>
            </a:r>
          </a:p>
        </p:txBody>
      </p:sp>
      <p:sp>
        <p:nvSpPr>
          <p:cNvPr id="3" name="Content Placeholder 2">
            <a:extLst>
              <a:ext uri="{FF2B5EF4-FFF2-40B4-BE49-F238E27FC236}">
                <a16:creationId xmlns:a16="http://schemas.microsoft.com/office/drawing/2014/main" id="{ABD8A59A-5919-43FB-B417-1048549E7150}"/>
              </a:ext>
            </a:extLst>
          </p:cNvPr>
          <p:cNvSpPr>
            <a:spLocks noGrp="1"/>
          </p:cNvSpPr>
          <p:nvPr>
            <p:ph idx="1"/>
          </p:nvPr>
        </p:nvSpPr>
        <p:spPr/>
        <p:txBody>
          <a:bodyPr>
            <a:normAutofit fontScale="47500" lnSpcReduction="20000"/>
          </a:bodyPr>
          <a:lstStyle/>
          <a:p>
            <a:pPr marL="0" indent="0">
              <a:buNone/>
            </a:pPr>
            <a:r>
              <a:rPr lang="en-GB" sz="3200" b="1" i="1" dirty="0"/>
              <a:t>Extract from the email that you have received containing guidance on how to complete the questions:</a:t>
            </a:r>
          </a:p>
          <a:p>
            <a:endParaRPr lang="en-GB" sz="3200" b="1" i="1" dirty="0"/>
          </a:p>
          <a:p>
            <a:r>
              <a:rPr lang="en-GB" sz="3200" b="1" i="1" dirty="0"/>
              <a:t>Important instructions to please note before completing this submission:</a:t>
            </a:r>
            <a:endParaRPr lang="en-GB" sz="2800" dirty="0"/>
          </a:p>
          <a:p>
            <a:pPr marL="0" indent="0">
              <a:buNone/>
            </a:pPr>
            <a:r>
              <a:rPr lang="en-GB" sz="3200" b="1" i="1" dirty="0"/>
              <a:t> </a:t>
            </a:r>
            <a:endParaRPr lang="en-GB" sz="2800" dirty="0"/>
          </a:p>
          <a:p>
            <a:pPr lvl="0"/>
            <a:r>
              <a:rPr lang="en-GB" sz="3200" dirty="0"/>
              <a:t>Please record only your actual spend </a:t>
            </a:r>
            <a:r>
              <a:rPr lang="en-GB" sz="3200" b="1" i="1" dirty="0"/>
              <a:t>up until the 30</a:t>
            </a:r>
            <a:r>
              <a:rPr lang="en-GB" sz="3200" b="1" i="1" baseline="30000" dirty="0"/>
              <a:t>th</a:t>
            </a:r>
            <a:r>
              <a:rPr lang="en-GB" sz="3200" b="1" i="1" dirty="0"/>
              <a:t> November</a:t>
            </a:r>
            <a:r>
              <a:rPr lang="en-GB" sz="3200" dirty="0"/>
              <a:t> </a:t>
            </a:r>
            <a:r>
              <a:rPr lang="en-GB" sz="3200" b="1" dirty="0"/>
              <a:t>2020.</a:t>
            </a:r>
            <a:endParaRPr lang="en-GB" sz="2800" dirty="0"/>
          </a:p>
          <a:p>
            <a:pPr lvl="0"/>
            <a:r>
              <a:rPr lang="en-GB" sz="3200" dirty="0"/>
              <a:t>Any money spent should relate to the payment you received in October/November.  </a:t>
            </a:r>
            <a:endParaRPr lang="en-GB" sz="2800" dirty="0"/>
          </a:p>
          <a:p>
            <a:pPr lvl="1"/>
            <a:r>
              <a:rPr lang="en-GB" sz="2800" dirty="0"/>
              <a:t>You should only report on money allocated to you for the grant for Round 2, i.e. please do not include in this submission any spend that relates to payments that you have received before October 2020 or any additional money that relates to any additional payments from phase one of the grant.</a:t>
            </a:r>
            <a:endParaRPr lang="en-GB" sz="2400" dirty="0"/>
          </a:p>
          <a:p>
            <a:pPr lvl="0"/>
            <a:r>
              <a:rPr lang="en-GB" sz="3200" dirty="0"/>
              <a:t>When answering Questions 5,8,11,14,17,20,23,26 please enter the value spent (you can omit the £ sign). </a:t>
            </a:r>
            <a:endParaRPr lang="en-GB" sz="2800" dirty="0"/>
          </a:p>
          <a:p>
            <a:pPr lvl="1"/>
            <a:r>
              <a:rPr lang="en-GB" sz="2800" dirty="0"/>
              <a:t>If you have not spent any money on a particular IPC measure, please enter 0 for that question. </a:t>
            </a:r>
            <a:endParaRPr lang="en-GB" sz="2400" dirty="0"/>
          </a:p>
          <a:p>
            <a:pPr lvl="0"/>
            <a:r>
              <a:rPr lang="en-GB" sz="3200" dirty="0"/>
              <a:t>When answering Questions: 6,9,12,15,18,21,24,27 please enter only whole numbers (which should be a percentage amount however you can omit the % sign). </a:t>
            </a:r>
            <a:endParaRPr lang="en-GB" sz="2800" dirty="0"/>
          </a:p>
          <a:p>
            <a:pPr lvl="0"/>
            <a:r>
              <a:rPr lang="en-GB" sz="3200" dirty="0"/>
              <a:t>When answering Questions 7,10,13,16,19,22,25,28 which relate to the predicted spend, please enter whole numbers (you can omit the % sign) </a:t>
            </a:r>
            <a:endParaRPr lang="en-GB" sz="2800" dirty="0"/>
          </a:p>
          <a:p>
            <a:pPr lvl="1"/>
            <a:r>
              <a:rPr lang="en-GB" sz="2800" dirty="0"/>
              <a:t>If you do not predict to spend any money from the entirety of the grant on a particular IPC measure, please enter 0 for that question (you can omit the % sign). </a:t>
            </a:r>
            <a:endParaRPr lang="en-GB" sz="2400" dirty="0"/>
          </a:p>
          <a:p>
            <a:pPr lvl="1"/>
            <a:r>
              <a:rPr lang="en-GB" sz="2800" dirty="0"/>
              <a:t>Please check that the total value of your responses in questions 7,10,13,16,19,22,25,28 adds up to 100% for all 8 questions, in total.  This is because you should be predicting to spend the whole of the grant allocation by the end of March 2021.</a:t>
            </a:r>
            <a:endParaRPr lang="en-GB" sz="2400" dirty="0"/>
          </a:p>
          <a:p>
            <a:endParaRPr lang="en-GB" dirty="0"/>
          </a:p>
        </p:txBody>
      </p:sp>
    </p:spTree>
    <p:extLst>
      <p:ext uri="{BB962C8B-B14F-4D97-AF65-F5344CB8AC3E}">
        <p14:creationId xmlns:p14="http://schemas.microsoft.com/office/powerpoint/2010/main" val="2544010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323F1-27BA-4C6C-AF48-1042201EE041}"/>
              </a:ext>
            </a:extLst>
          </p:cNvPr>
          <p:cNvSpPr>
            <a:spLocks noGrp="1"/>
          </p:cNvSpPr>
          <p:nvPr>
            <p:ph type="title"/>
          </p:nvPr>
        </p:nvSpPr>
        <p:spPr/>
        <p:txBody>
          <a:bodyPr/>
          <a:lstStyle/>
          <a:p>
            <a:r>
              <a:rPr lang="en-GB" dirty="0"/>
              <a:t>This month’s Submission</a:t>
            </a:r>
          </a:p>
        </p:txBody>
      </p:sp>
      <p:sp>
        <p:nvSpPr>
          <p:cNvPr id="3" name="Content Placeholder 2">
            <a:extLst>
              <a:ext uri="{FF2B5EF4-FFF2-40B4-BE49-F238E27FC236}">
                <a16:creationId xmlns:a16="http://schemas.microsoft.com/office/drawing/2014/main" id="{8C15CC17-79B9-49C5-8E7A-D7605FDEAA79}"/>
              </a:ext>
            </a:extLst>
          </p:cNvPr>
          <p:cNvSpPr>
            <a:spLocks noGrp="1"/>
          </p:cNvSpPr>
          <p:nvPr>
            <p:ph idx="1"/>
          </p:nvPr>
        </p:nvSpPr>
        <p:spPr>
          <a:xfrm>
            <a:off x="609600" y="1586211"/>
            <a:ext cx="10972800" cy="4997151"/>
          </a:xfrm>
        </p:spPr>
        <p:txBody>
          <a:bodyPr>
            <a:normAutofit fontScale="92500" lnSpcReduction="20000"/>
          </a:bodyPr>
          <a:lstStyle/>
          <a:p>
            <a:r>
              <a:rPr lang="en-GB" dirty="0"/>
              <a:t>Providers must submit this month’s return </a:t>
            </a:r>
            <a:r>
              <a:rPr lang="en-GB" dirty="0">
                <a:highlight>
                  <a:srgbClr val="FFFF00"/>
                </a:highlight>
              </a:rPr>
              <a:t>no later than Friday 18</a:t>
            </a:r>
            <a:r>
              <a:rPr lang="en-GB" baseline="30000" dirty="0">
                <a:highlight>
                  <a:srgbClr val="FFFF00"/>
                </a:highlight>
              </a:rPr>
              <a:t>th</a:t>
            </a:r>
            <a:r>
              <a:rPr lang="en-GB" dirty="0">
                <a:highlight>
                  <a:srgbClr val="FFFF00"/>
                </a:highlight>
              </a:rPr>
              <a:t> December 2020</a:t>
            </a:r>
          </a:p>
          <a:p>
            <a:pPr lvl="1"/>
            <a:r>
              <a:rPr lang="en-GB" dirty="0"/>
              <a:t>Once submissions are received, Council collates and analyses information to send the report to DHSC</a:t>
            </a:r>
          </a:p>
          <a:p>
            <a:pPr lvl="2"/>
            <a:r>
              <a:rPr lang="en-GB" dirty="0"/>
              <a:t>Internal Council approval process for this report </a:t>
            </a:r>
          </a:p>
          <a:p>
            <a:pPr lvl="2"/>
            <a:r>
              <a:rPr lang="en-GB" dirty="0"/>
              <a:t>Christmas deadlines /holidays for signoff before we send to DHSC</a:t>
            </a:r>
          </a:p>
          <a:p>
            <a:r>
              <a:rPr lang="en-GB" dirty="0"/>
              <a:t>Please complete this early each month</a:t>
            </a:r>
          </a:p>
          <a:p>
            <a:pPr lvl="1"/>
            <a:r>
              <a:rPr lang="en-GB" dirty="0"/>
              <a:t>This can be completed early each month, as the information is for your spend up to the end of the previous month</a:t>
            </a:r>
          </a:p>
          <a:p>
            <a:r>
              <a:rPr lang="en-GB" dirty="0"/>
              <a:t>Keep your own Records</a:t>
            </a:r>
          </a:p>
          <a:p>
            <a:pPr lvl="1"/>
            <a:r>
              <a:rPr lang="en-GB" dirty="0"/>
              <a:t>You should keep this information in a spreadsheet so that you are aware of what you submitted last time as this will make it easier for you to enter your details the next time.</a:t>
            </a:r>
          </a:p>
          <a:p>
            <a:pPr lvl="2"/>
            <a:r>
              <a:rPr lang="en-GB" dirty="0"/>
              <a:t>Invoices and receipts – in case of audit</a:t>
            </a:r>
          </a:p>
          <a:p>
            <a:pPr lvl="1"/>
            <a:endParaRPr lang="en-GB" dirty="0"/>
          </a:p>
          <a:p>
            <a:pPr lvl="1"/>
            <a:endParaRPr lang="en-GB" dirty="0"/>
          </a:p>
        </p:txBody>
      </p:sp>
    </p:spTree>
    <p:extLst>
      <p:ext uri="{BB962C8B-B14F-4D97-AF65-F5344CB8AC3E}">
        <p14:creationId xmlns:p14="http://schemas.microsoft.com/office/powerpoint/2010/main" val="3030181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2A3A5-8458-4A3E-84D9-9FD3F5A34978}"/>
              </a:ext>
            </a:extLst>
          </p:cNvPr>
          <p:cNvSpPr>
            <a:spLocks noGrp="1"/>
          </p:cNvSpPr>
          <p:nvPr>
            <p:ph type="title"/>
          </p:nvPr>
        </p:nvSpPr>
        <p:spPr/>
        <p:txBody>
          <a:bodyPr/>
          <a:lstStyle/>
          <a:p>
            <a:r>
              <a:rPr lang="en-GB" dirty="0"/>
              <a:t>Important key information</a:t>
            </a:r>
          </a:p>
        </p:txBody>
      </p:sp>
      <p:sp>
        <p:nvSpPr>
          <p:cNvPr id="3" name="Content Placeholder 2">
            <a:extLst>
              <a:ext uri="{FF2B5EF4-FFF2-40B4-BE49-F238E27FC236}">
                <a16:creationId xmlns:a16="http://schemas.microsoft.com/office/drawing/2014/main" id="{AD852B5D-795C-4F03-BD1B-D2F0D54696E1}"/>
              </a:ext>
            </a:extLst>
          </p:cNvPr>
          <p:cNvSpPr>
            <a:spLocks noGrp="1"/>
          </p:cNvSpPr>
          <p:nvPr>
            <p:ph idx="1"/>
          </p:nvPr>
        </p:nvSpPr>
        <p:spPr/>
        <p:txBody>
          <a:bodyPr/>
          <a:lstStyle/>
          <a:p>
            <a:r>
              <a:rPr lang="en-GB" dirty="0"/>
              <a:t>If you have not received the email or if you have any query relating to your allocation or how to complete the form, please contact </a:t>
            </a:r>
            <a:r>
              <a:rPr lang="en-GB" dirty="0">
                <a:hlinkClick r:id="rId2"/>
              </a:rPr>
              <a:t>contractsadults@cornwall.gov.uk</a:t>
            </a:r>
            <a:endParaRPr lang="en-GB" dirty="0"/>
          </a:p>
          <a:p>
            <a:endParaRPr lang="en-GB" dirty="0"/>
          </a:p>
        </p:txBody>
      </p:sp>
    </p:spTree>
    <p:extLst>
      <p:ext uri="{BB962C8B-B14F-4D97-AF65-F5344CB8AC3E}">
        <p14:creationId xmlns:p14="http://schemas.microsoft.com/office/powerpoint/2010/main" val="3699193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8A43662-CE2B-4F74-A38F-0816576FADD4}"/>
              </a:ext>
            </a:extLst>
          </p:cNvPr>
          <p:cNvSpPr/>
          <p:nvPr/>
        </p:nvSpPr>
        <p:spPr>
          <a:xfrm>
            <a:off x="3431468" y="1026090"/>
            <a:ext cx="1738775" cy="4925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TextBox 1">
            <a:extLst>
              <a:ext uri="{FF2B5EF4-FFF2-40B4-BE49-F238E27FC236}">
                <a16:creationId xmlns:a16="http://schemas.microsoft.com/office/drawing/2014/main" id="{2494A884-FD89-4EAD-9409-78630CA580E2}"/>
              </a:ext>
            </a:extLst>
          </p:cNvPr>
          <p:cNvSpPr txBox="1"/>
          <p:nvPr/>
        </p:nvSpPr>
        <p:spPr>
          <a:xfrm>
            <a:off x="495857" y="1197937"/>
            <a:ext cx="10155362" cy="5326437"/>
          </a:xfrm>
          <a:prstGeom prst="rect">
            <a:avLst/>
          </a:prstGeom>
          <a:noFill/>
        </p:spPr>
        <p:txBody>
          <a:bodyPr wrap="square" lIns="0" tIns="0" rIns="0" bIns="0" rtlCol="0" anchor="t">
            <a:noAutofit/>
          </a:bodyPr>
          <a:lstStyle/>
          <a:p>
            <a:pPr marL="285750" indent="-285750">
              <a:buFont typeface="Arial" panose="020B0604020202020204" pitchFamily="34" charset="0"/>
              <a:buChar char="•"/>
            </a:pPr>
            <a:r>
              <a:rPr lang="en-GB" sz="2600" dirty="0">
                <a:latin typeface="Calibri" panose="020F0502020204030204" pitchFamily="34" charset="0"/>
                <a:cs typeface="Calibri" panose="020F0502020204030204" pitchFamily="34" charset="0"/>
              </a:rPr>
              <a:t>On 1 October 2020, the Department of Health and Social Care published guidance for a second phase of Adult Social Care Infection Control Fund, which has now been allocated until March 2021.</a:t>
            </a:r>
          </a:p>
          <a:p>
            <a:pPr marL="285750" indent="-285750">
              <a:buFont typeface="Arial" panose="020B0604020202020204" pitchFamily="34" charset="0"/>
              <a:buChar char="•"/>
            </a:pPr>
            <a:endParaRPr lang="en-GB" sz="2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2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2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2600" dirty="0">
              <a:latin typeface="Calibri" panose="020F0502020204030204" pitchFamily="34" charset="0"/>
              <a:cs typeface="Calibri" panose="020F0502020204030204" pitchFamily="34" charset="0"/>
            </a:endParaRPr>
          </a:p>
          <a:p>
            <a:endParaRPr lang="en-GB" sz="2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2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600" dirty="0">
                <a:latin typeface="Calibri" panose="020F0502020204030204" pitchFamily="34" charset="0"/>
                <a:cs typeface="Calibri" panose="020F0502020204030204" pitchFamily="34" charset="0"/>
              </a:rPr>
              <a:t>Local Authorities are asked to pay 80% of the allocation to providers within 20 working days based on a ‘per bed’ or ‘per person’ approach in two tranches, October and December</a:t>
            </a:r>
          </a:p>
          <a:p>
            <a:endParaRPr lang="en-GB" sz="2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600" dirty="0">
                <a:latin typeface="Calibri" panose="020F0502020204030204" pitchFamily="34" charset="0"/>
                <a:cs typeface="Calibri" panose="020F0502020204030204" pitchFamily="34" charset="0"/>
              </a:rPr>
              <a:t>Monitoring requirements have increased to monthly</a:t>
            </a:r>
          </a:p>
          <a:p>
            <a:endParaRPr kumimoji="0" lang="en-GB" sz="2600" b="0" i="0" u="none" strike="noStrike" kern="1200" cap="none" spc="0" normalizeH="0" baseline="0" noProof="0" dirty="0">
              <a:ln>
                <a:noFill/>
              </a:ln>
              <a:solidFill>
                <a:srgbClr val="000000"/>
              </a:solidFill>
              <a:effectLst/>
              <a:uLnTx/>
              <a:uFillTx/>
              <a:latin typeface="Calibri" panose="020F0502020204030204" pitchFamily="34" charset="0"/>
              <a:ea typeface="InterFace" charset="0"/>
              <a:cs typeface="Calibri" panose="020F0502020204030204" pitchFamily="34" charset="0"/>
            </a:endParaRPr>
          </a:p>
          <a:p>
            <a:endParaRPr kumimoji="0" lang="en-GB" sz="2600" b="0" i="0" u="none" strike="noStrike" kern="1200" cap="none" spc="0" normalizeH="0" baseline="0" noProof="0" dirty="0">
              <a:ln>
                <a:noFill/>
              </a:ln>
              <a:solidFill>
                <a:srgbClr val="000000"/>
              </a:solidFill>
              <a:effectLst/>
              <a:uLnTx/>
              <a:uFillTx/>
              <a:latin typeface="Calibri" panose="020F0502020204030204" pitchFamily="34" charset="0"/>
              <a:ea typeface="InterFace" charset="0"/>
              <a:cs typeface="Calibri" panose="020F0502020204030204" pitchFamily="34" charset="0"/>
            </a:endParaRPr>
          </a:p>
        </p:txBody>
      </p:sp>
      <p:sp>
        <p:nvSpPr>
          <p:cNvPr id="64" name="Text Placeholder 32">
            <a:extLst>
              <a:ext uri="{FF2B5EF4-FFF2-40B4-BE49-F238E27FC236}">
                <a16:creationId xmlns:a16="http://schemas.microsoft.com/office/drawing/2014/main" id="{2A289770-A0BE-4D55-A84A-47992FF8CE28}"/>
              </a:ext>
            </a:extLst>
          </p:cNvPr>
          <p:cNvSpPr txBox="1">
            <a:spLocks/>
          </p:cNvSpPr>
          <p:nvPr/>
        </p:nvSpPr>
        <p:spPr>
          <a:xfrm>
            <a:off x="6260185" y="5854114"/>
            <a:ext cx="1879712" cy="528733"/>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20000"/>
              </a:lnSpc>
              <a:spcBef>
                <a:spcPts val="75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a:ln>
                <a:noFill/>
              </a:ln>
              <a:solidFill>
                <a:srgbClr val="FF3300"/>
              </a:solidFill>
              <a:effectLst/>
              <a:uLnTx/>
              <a:uFillTx/>
              <a:latin typeface="Arial"/>
              <a:ea typeface="+mn-ea"/>
              <a:cs typeface="+mn-cs"/>
            </a:endParaRPr>
          </a:p>
        </p:txBody>
      </p:sp>
      <p:sp>
        <p:nvSpPr>
          <p:cNvPr id="3" name="Title 2"/>
          <p:cNvSpPr>
            <a:spLocks noGrp="1"/>
          </p:cNvSpPr>
          <p:nvPr>
            <p:ph type="title" idx="4294967295"/>
          </p:nvPr>
        </p:nvSpPr>
        <p:spPr>
          <a:xfrm>
            <a:off x="360947" y="333626"/>
            <a:ext cx="10887898" cy="501650"/>
          </a:xfrm>
        </p:spPr>
        <p:txBody>
          <a:bodyPr>
            <a:normAutofit fontScale="90000"/>
          </a:bodyPr>
          <a:lstStyle/>
          <a:p>
            <a:r>
              <a:rPr lang="en-GB" dirty="0"/>
              <a:t>Infection Control Fund Cornwall Allocation </a:t>
            </a:r>
          </a:p>
        </p:txBody>
      </p:sp>
      <p:graphicFrame>
        <p:nvGraphicFramePr>
          <p:cNvPr id="9" name="Table 8">
            <a:extLst>
              <a:ext uri="{FF2B5EF4-FFF2-40B4-BE49-F238E27FC236}">
                <a16:creationId xmlns:a16="http://schemas.microsoft.com/office/drawing/2014/main" id="{7348AD76-D485-475E-9408-F4A614BE0FDD}"/>
              </a:ext>
            </a:extLst>
          </p:cNvPr>
          <p:cNvGraphicFramePr>
            <a:graphicFrameLocks noGrp="1"/>
          </p:cNvGraphicFramePr>
          <p:nvPr>
            <p:extLst>
              <p:ext uri="{D42A27DB-BD31-4B8C-83A1-F6EECF244321}">
                <p14:modId xmlns:p14="http://schemas.microsoft.com/office/powerpoint/2010/main" val="2665289450"/>
              </p:ext>
            </p:extLst>
          </p:nvPr>
        </p:nvGraphicFramePr>
        <p:xfrm>
          <a:off x="790755" y="2816028"/>
          <a:ext cx="10610489" cy="1662180"/>
        </p:xfrm>
        <a:graphic>
          <a:graphicData uri="http://schemas.openxmlformats.org/drawingml/2006/table">
            <a:tbl>
              <a:tblPr firstRow="1" firstCol="1" bandRow="1"/>
              <a:tblGrid>
                <a:gridCol w="1573436">
                  <a:extLst>
                    <a:ext uri="{9D8B030D-6E8A-4147-A177-3AD203B41FA5}">
                      <a16:colId xmlns:a16="http://schemas.microsoft.com/office/drawing/2014/main" val="2966373282"/>
                    </a:ext>
                  </a:extLst>
                </a:gridCol>
                <a:gridCol w="1573436">
                  <a:extLst>
                    <a:ext uri="{9D8B030D-6E8A-4147-A177-3AD203B41FA5}">
                      <a16:colId xmlns:a16="http://schemas.microsoft.com/office/drawing/2014/main" val="2112663877"/>
                    </a:ext>
                  </a:extLst>
                </a:gridCol>
                <a:gridCol w="1573436">
                  <a:extLst>
                    <a:ext uri="{9D8B030D-6E8A-4147-A177-3AD203B41FA5}">
                      <a16:colId xmlns:a16="http://schemas.microsoft.com/office/drawing/2014/main" val="3680402724"/>
                    </a:ext>
                  </a:extLst>
                </a:gridCol>
                <a:gridCol w="1561772">
                  <a:extLst>
                    <a:ext uri="{9D8B030D-6E8A-4147-A177-3AD203B41FA5}">
                      <a16:colId xmlns:a16="http://schemas.microsoft.com/office/drawing/2014/main" val="3747892596"/>
                    </a:ext>
                  </a:extLst>
                </a:gridCol>
                <a:gridCol w="1543111">
                  <a:extLst>
                    <a:ext uri="{9D8B030D-6E8A-4147-A177-3AD203B41FA5}">
                      <a16:colId xmlns:a16="http://schemas.microsoft.com/office/drawing/2014/main" val="580685880"/>
                    </a:ext>
                  </a:extLst>
                </a:gridCol>
                <a:gridCol w="1292341">
                  <a:extLst>
                    <a:ext uri="{9D8B030D-6E8A-4147-A177-3AD203B41FA5}">
                      <a16:colId xmlns:a16="http://schemas.microsoft.com/office/drawing/2014/main" val="3926986695"/>
                    </a:ext>
                  </a:extLst>
                </a:gridCol>
                <a:gridCol w="1492957">
                  <a:extLst>
                    <a:ext uri="{9D8B030D-6E8A-4147-A177-3AD203B41FA5}">
                      <a16:colId xmlns:a16="http://schemas.microsoft.com/office/drawing/2014/main" val="1461356506"/>
                    </a:ext>
                  </a:extLst>
                </a:gridCol>
              </a:tblGrid>
              <a:tr h="415545">
                <a:tc rowSpan="2">
                  <a:txBody>
                    <a:bodyPr/>
                    <a:lstStyle/>
                    <a:p>
                      <a:pPr algn="ctr">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LA Area</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2">
                  <a:txBody>
                    <a:bodyPr/>
                    <a:lstStyle/>
                    <a:p>
                      <a:pPr algn="ctr">
                        <a:spcAft>
                          <a:spcPts val="0"/>
                        </a:spcAft>
                      </a:pPr>
                      <a:r>
                        <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Phase 2 Allocation </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gn="ctr">
                        <a:spcAft>
                          <a:spcPts val="0"/>
                        </a:spcAft>
                      </a:pPr>
                      <a:r>
                        <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80%</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a:txBody>
                    <a:bodyPr/>
                    <a:lstStyle/>
                    <a:p>
                      <a:pPr algn="ctr">
                        <a:spcAft>
                          <a:spcPts val="0"/>
                        </a:spcAft>
                      </a:pPr>
                      <a:r>
                        <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2">
                  <a:txBody>
                    <a:bodyPr/>
                    <a:lstStyle/>
                    <a:p>
                      <a:pPr algn="ctr">
                        <a:spcAft>
                          <a:spcPts val="0"/>
                        </a:spcAft>
                      </a:pPr>
                      <a:r>
                        <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 CH Beds</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2">
                  <a:txBody>
                    <a:bodyPr/>
                    <a:lstStyle/>
                    <a:p>
                      <a:pPr algn="ctr">
                        <a:spcAft>
                          <a:spcPts val="0"/>
                        </a:spcAft>
                      </a:pPr>
                      <a:r>
                        <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 Community SUs</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330455799"/>
                  </a:ext>
                </a:extLst>
              </a:tr>
              <a:tr h="831090">
                <a:tc vMerge="1">
                  <a:txBody>
                    <a:bodyPr/>
                    <a:lstStyle/>
                    <a:p>
                      <a:endParaRPr lang="en-GB"/>
                    </a:p>
                  </a:txBody>
                  <a:tcPr/>
                </a:tc>
                <a:tc vMerge="1">
                  <a:txBody>
                    <a:bodyPr/>
                    <a:lstStyle/>
                    <a:p>
                      <a:endParaRPr lang="en-GB"/>
                    </a:p>
                  </a:txBody>
                  <a:tcPr/>
                </a:tc>
                <a:tc>
                  <a:txBody>
                    <a:bodyPr/>
                    <a:lstStyle/>
                    <a:p>
                      <a:pPr algn="ctr">
                        <a:spcAft>
                          <a:spcPts val="0"/>
                        </a:spcAft>
                      </a:pPr>
                      <a:r>
                        <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Care Homes</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Community</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Infection Control</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77077967"/>
                  </a:ext>
                </a:extLst>
              </a:tr>
              <a:tr h="415545">
                <a:tc>
                  <a:txBody>
                    <a:bodyPr/>
                    <a:lstStyle/>
                    <a:p>
                      <a:pPr>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Cornwall</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£6,119,198</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£3,490,522</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£1,422,074</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£1,223,839</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5,250</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4,759</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7848148"/>
                  </a:ext>
                </a:extLst>
              </a:tr>
            </a:tbl>
          </a:graphicData>
        </a:graphic>
      </p:graphicFrame>
    </p:spTree>
    <p:extLst>
      <p:ext uri="{BB962C8B-B14F-4D97-AF65-F5344CB8AC3E}">
        <p14:creationId xmlns:p14="http://schemas.microsoft.com/office/powerpoint/2010/main" val="115490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64"/>
                                        </p:tgtEl>
                                        <p:attrNameLst>
                                          <p:attrName>style.visibility</p:attrName>
                                        </p:attrNameLst>
                                      </p:cBhvr>
                                      <p:to>
                                        <p:strVal val="visible"/>
                                      </p:to>
                                    </p:set>
                                    <p:animEffect transition="in" filter="wipe(left)">
                                      <p:cBhvr>
                                        <p:cTn id="7"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C341011-9876-4EC9-98A0-7370BD09ADD8}"/>
              </a:ext>
            </a:extLst>
          </p:cNvPr>
          <p:cNvSpPr/>
          <p:nvPr/>
        </p:nvSpPr>
        <p:spPr>
          <a:xfrm>
            <a:off x="360947" y="1057517"/>
            <a:ext cx="10972800" cy="4591129"/>
          </a:xfrm>
          <a:prstGeom prst="rect">
            <a:avLst/>
          </a:prstGeom>
        </p:spPr>
        <p:txBody>
          <a:bodyPr wrap="square">
            <a:spAutoFit/>
          </a:bodyPr>
          <a:lstStyle/>
          <a:p>
            <a:pPr>
              <a:lnSpc>
                <a:spcPct val="115000"/>
              </a:lnSpc>
              <a:spcAft>
                <a:spcPts val="1000"/>
              </a:spcAft>
            </a:pPr>
            <a:r>
              <a:rPr lang="en-GB" sz="2600" dirty="0">
                <a:latin typeface="Calibri" panose="020F0502020204030204" pitchFamily="34" charset="0"/>
                <a:ea typeface="Calibri" panose="020F0502020204030204" pitchFamily="34" charset="0"/>
                <a:cs typeface="Calibri" panose="020F0502020204030204" pitchFamily="34" charset="0"/>
              </a:rPr>
              <a:t>The 80% is payable to all social care providers with whom the local authority </a:t>
            </a:r>
            <a:r>
              <a:rPr lang="en-GB" sz="2600" dirty="0">
                <a:latin typeface="Calibri" panose="020F0502020204030204" pitchFamily="34" charset="0"/>
                <a:cs typeface="Calibri" panose="020F0502020204030204" pitchFamily="34" charset="0"/>
              </a:rPr>
              <a:t>does and does not have existing contracts:</a:t>
            </a:r>
            <a:br>
              <a:rPr lang="en-GB" sz="2600" dirty="0">
                <a:latin typeface="Calibri" panose="020F0502020204030204" pitchFamily="34" charset="0"/>
                <a:cs typeface="Calibri" panose="020F0502020204030204" pitchFamily="34" charset="0"/>
              </a:rPr>
            </a:br>
            <a:endParaRPr lang="en-GB" sz="2600" dirty="0">
              <a:latin typeface="Calibri" panose="020F0502020204030204" pitchFamily="34" charset="0"/>
              <a:cs typeface="Calibri" panose="020F0502020204030204" pitchFamily="34" charset="0"/>
            </a:endParaRPr>
          </a:p>
          <a:p>
            <a:pPr marL="342900" lvl="0" indent="-342900">
              <a:lnSpc>
                <a:spcPct val="115000"/>
              </a:lnSpc>
              <a:spcAft>
                <a:spcPts val="1000"/>
              </a:spcAft>
              <a:buFont typeface="+mj-lt"/>
              <a:buAutoNum type="alphaLcParenR"/>
            </a:pPr>
            <a:r>
              <a:rPr lang="en-GB" sz="2600" dirty="0">
                <a:latin typeface="Calibri" panose="020F0502020204030204" pitchFamily="34" charset="0"/>
                <a:cs typeface="Calibri" panose="020F0502020204030204" pitchFamily="34" charset="0"/>
              </a:rPr>
              <a:t>Allocation per bed to CQC registered care homes in September 2020 (71%) </a:t>
            </a:r>
            <a:br>
              <a:rPr lang="en-GB" sz="2600" dirty="0">
                <a:latin typeface="Calibri" panose="020F0502020204030204" pitchFamily="34" charset="0"/>
                <a:cs typeface="Calibri" panose="020F0502020204030204" pitchFamily="34" charset="0"/>
              </a:rPr>
            </a:br>
            <a:endParaRPr lang="en-GB" sz="2600" dirty="0">
              <a:latin typeface="Calibri" panose="020F0502020204030204" pitchFamily="34" charset="0"/>
              <a:cs typeface="Calibri" panose="020F0502020204030204" pitchFamily="34" charset="0"/>
            </a:endParaRPr>
          </a:p>
          <a:p>
            <a:pPr marL="342900" lvl="0" indent="-342900">
              <a:lnSpc>
                <a:spcPct val="115000"/>
              </a:lnSpc>
              <a:spcAft>
                <a:spcPts val="1000"/>
              </a:spcAft>
              <a:buFont typeface="+mj-lt"/>
              <a:buAutoNum type="alphaLcParenR"/>
            </a:pPr>
            <a:r>
              <a:rPr lang="en-GB" sz="2600" dirty="0">
                <a:latin typeface="Calibri" panose="020F0502020204030204" pitchFamily="34" charset="0"/>
                <a:cs typeface="Calibri" panose="020F0502020204030204" pitchFamily="34" charset="0"/>
              </a:rPr>
              <a:t>Allocation per user to CQC-regulated community care providers (domiciliary care, extra care and supported living) in their geographical area based on average number of service users (29%)</a:t>
            </a:r>
          </a:p>
          <a:p>
            <a:pPr>
              <a:lnSpc>
                <a:spcPct val="115000"/>
              </a:lnSpc>
              <a:spcAft>
                <a:spcPts val="1000"/>
              </a:spcAft>
            </a:pPr>
            <a:endParaRPr lang="en-GB" sz="2600" dirty="0">
              <a:latin typeface="Calibri" panose="020F0502020204030204" pitchFamily="34" charset="0"/>
              <a:cs typeface="Calibri" panose="020F0502020204030204" pitchFamily="34" charset="0"/>
            </a:endParaRPr>
          </a:p>
        </p:txBody>
      </p:sp>
      <p:sp>
        <p:nvSpPr>
          <p:cNvPr id="3" name="Title 2">
            <a:extLst>
              <a:ext uri="{FF2B5EF4-FFF2-40B4-BE49-F238E27FC236}">
                <a16:creationId xmlns:a16="http://schemas.microsoft.com/office/drawing/2014/main" id="{4D6707BC-AA7E-4EC3-AD82-5BA62ADBEDD0}"/>
              </a:ext>
            </a:extLst>
          </p:cNvPr>
          <p:cNvSpPr txBox="1">
            <a:spLocks/>
          </p:cNvSpPr>
          <p:nvPr/>
        </p:nvSpPr>
        <p:spPr>
          <a:xfrm>
            <a:off x="360947" y="333626"/>
            <a:ext cx="10887898" cy="501650"/>
          </a:xfrm>
          <a:prstGeom prst="rect">
            <a:avLst/>
          </a:prstGeom>
        </p:spPr>
        <p:txBody>
          <a:bodyPr vert="horz" lIns="91440" tIns="45720" rIns="91440" bIns="45720" rtlCol="0" anchor="ctr">
            <a:normAutofit fontScale="75000" lnSpcReduction="20000"/>
          </a:bodyPr>
          <a:lstStyle>
            <a:lvl1pPr algn="l" defTabSz="844083" rtl="0" eaLnBrk="1" latinLnBrk="0" hangingPunct="1">
              <a:spcBef>
                <a:spcPct val="0"/>
              </a:spcBef>
              <a:buNone/>
              <a:defRPr sz="4062" b="1" kern="1200">
                <a:solidFill>
                  <a:schemeClr val="tx1"/>
                </a:solidFill>
                <a:latin typeface="+mj-lt"/>
                <a:ea typeface="+mj-ea"/>
                <a:cs typeface="+mj-cs"/>
              </a:defRPr>
            </a:lvl1pPr>
          </a:lstStyle>
          <a:p>
            <a:r>
              <a:rPr lang="en-GB" dirty="0"/>
              <a:t>Infection Control Fund Cornwall Allocation (80%) </a:t>
            </a:r>
          </a:p>
        </p:txBody>
      </p:sp>
    </p:spTree>
    <p:extLst>
      <p:ext uri="{BB962C8B-B14F-4D97-AF65-F5344CB8AC3E}">
        <p14:creationId xmlns:p14="http://schemas.microsoft.com/office/powerpoint/2010/main" val="711317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A8CA63-E5E7-4A0B-A400-DD37AEF84DBC}"/>
              </a:ext>
            </a:extLst>
          </p:cNvPr>
          <p:cNvSpPr/>
          <p:nvPr/>
        </p:nvSpPr>
        <p:spPr>
          <a:xfrm>
            <a:off x="621102" y="1230696"/>
            <a:ext cx="10127411" cy="4493538"/>
          </a:xfrm>
          <a:prstGeom prst="rect">
            <a:avLst/>
          </a:prstGeom>
        </p:spPr>
        <p:txBody>
          <a:bodyPr wrap="square">
            <a:spAutoFit/>
          </a:bodyPr>
          <a:lstStyle/>
          <a:p>
            <a:pPr marL="0" lvl="1"/>
            <a:r>
              <a:rPr lang="en-GB" sz="2600" dirty="0">
                <a:latin typeface="Calibri" panose="020F0502020204030204" pitchFamily="34" charset="0"/>
                <a:cs typeface="Calibri" panose="020F0502020204030204" pitchFamily="34" charset="0"/>
              </a:rPr>
              <a:t>The remaining 20% of the funding must be used to support care providers to take additional steps to tackle the risk of COVID-19 infections but can be allocated at the local authority’s discretion. </a:t>
            </a:r>
          </a:p>
          <a:p>
            <a:pPr marL="0" lvl="1"/>
            <a:endParaRPr lang="en-GB" sz="2600" dirty="0">
              <a:latin typeface="Calibri" panose="020F0502020204030204" pitchFamily="34" charset="0"/>
              <a:cs typeface="Calibri" panose="020F0502020204030204" pitchFamily="34" charset="0"/>
            </a:endParaRPr>
          </a:p>
          <a:p>
            <a:pPr marL="0" lvl="1"/>
            <a:r>
              <a:rPr lang="en-GB" sz="2600" dirty="0">
                <a:latin typeface="Calibri" panose="020F0502020204030204" pitchFamily="34" charset="0"/>
                <a:cs typeface="Calibri" panose="020F0502020204030204" pitchFamily="34" charset="0"/>
              </a:rPr>
              <a:t>The discretionary element will be used for infection control and vaccine support provided by Public Health and the NHS, with the majority paid as a ‘per person’ amount to:</a:t>
            </a:r>
          </a:p>
          <a:p>
            <a:pPr marL="811213" lvl="1" indent="-361950">
              <a:buFont typeface="Arial" panose="020B0604020202020204" pitchFamily="34" charset="0"/>
              <a:buChar char="•"/>
            </a:pPr>
            <a:r>
              <a:rPr lang="en-GB" sz="2600" dirty="0">
                <a:latin typeface="Calibri" panose="020F0502020204030204" pitchFamily="34" charset="0"/>
                <a:cs typeface="Calibri" panose="020F0502020204030204" pitchFamily="34" charset="0"/>
              </a:rPr>
              <a:t>Residential substance misuse services</a:t>
            </a:r>
          </a:p>
          <a:p>
            <a:pPr marL="811213" lvl="1" indent="-361950">
              <a:buFont typeface="Arial" panose="020B0604020202020204" pitchFamily="34" charset="0"/>
              <a:buChar char="•"/>
            </a:pPr>
            <a:r>
              <a:rPr lang="en-GB" sz="2600" dirty="0">
                <a:latin typeface="Calibri" panose="020F0502020204030204" pitchFamily="34" charset="0"/>
                <a:cs typeface="Calibri" panose="020F0502020204030204" pitchFamily="34" charset="0"/>
              </a:rPr>
              <a:t>Shared Lives </a:t>
            </a:r>
          </a:p>
          <a:p>
            <a:pPr marL="811213" lvl="1" indent="-361950">
              <a:buFont typeface="Arial" panose="020B0604020202020204" pitchFamily="34" charset="0"/>
              <a:buChar char="•"/>
            </a:pPr>
            <a:r>
              <a:rPr lang="en-GB" sz="2600" dirty="0">
                <a:latin typeface="Calibri" panose="020F0502020204030204" pitchFamily="34" charset="0"/>
                <a:cs typeface="Calibri" panose="020F0502020204030204" pitchFamily="34" charset="0"/>
              </a:rPr>
              <a:t>Supported Accommodation</a:t>
            </a:r>
          </a:p>
          <a:p>
            <a:pPr marL="811213" lvl="1" indent="-361950">
              <a:buFont typeface="Arial" panose="020B0604020202020204" pitchFamily="34" charset="0"/>
              <a:buChar char="•"/>
            </a:pPr>
            <a:r>
              <a:rPr lang="en-GB" sz="2600" dirty="0">
                <a:latin typeface="Calibri" panose="020F0502020204030204" pitchFamily="34" charset="0"/>
                <a:cs typeface="Calibri" panose="020F0502020204030204" pitchFamily="34" charset="0"/>
              </a:rPr>
              <a:t>Day Services</a:t>
            </a:r>
          </a:p>
        </p:txBody>
      </p:sp>
      <p:sp>
        <p:nvSpPr>
          <p:cNvPr id="3" name="Title 2">
            <a:extLst>
              <a:ext uri="{FF2B5EF4-FFF2-40B4-BE49-F238E27FC236}">
                <a16:creationId xmlns:a16="http://schemas.microsoft.com/office/drawing/2014/main" id="{D27AEE59-AC82-47DE-A353-28209A7D8F6F}"/>
              </a:ext>
            </a:extLst>
          </p:cNvPr>
          <p:cNvSpPr txBox="1">
            <a:spLocks/>
          </p:cNvSpPr>
          <p:nvPr/>
        </p:nvSpPr>
        <p:spPr>
          <a:xfrm>
            <a:off x="395452" y="592418"/>
            <a:ext cx="10887898" cy="501650"/>
          </a:xfrm>
          <a:prstGeom prst="rect">
            <a:avLst/>
          </a:prstGeom>
        </p:spPr>
        <p:txBody>
          <a:bodyPr vert="horz" lIns="91440" tIns="45720" rIns="91440" bIns="45720" rtlCol="0" anchor="ctr">
            <a:normAutofit fontScale="75000" lnSpcReduction="20000"/>
          </a:bodyPr>
          <a:lstStyle>
            <a:lvl1pPr algn="l" defTabSz="844083" rtl="0" eaLnBrk="1" latinLnBrk="0" hangingPunct="1">
              <a:spcBef>
                <a:spcPct val="0"/>
              </a:spcBef>
              <a:buNone/>
              <a:defRPr sz="4062" b="1" kern="1200">
                <a:solidFill>
                  <a:schemeClr val="tx1"/>
                </a:solidFill>
                <a:latin typeface="+mj-lt"/>
                <a:ea typeface="+mj-ea"/>
                <a:cs typeface="+mj-cs"/>
              </a:defRPr>
            </a:lvl1pPr>
          </a:lstStyle>
          <a:p>
            <a:r>
              <a:rPr lang="en-GB" dirty="0"/>
              <a:t>Infection Control Fund Cornwall Allocation (20%) </a:t>
            </a:r>
          </a:p>
        </p:txBody>
      </p:sp>
    </p:spTree>
    <p:extLst>
      <p:ext uri="{BB962C8B-B14F-4D97-AF65-F5344CB8AC3E}">
        <p14:creationId xmlns:p14="http://schemas.microsoft.com/office/powerpoint/2010/main" val="3682994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95407AA3-73D0-44D9-A3D0-714C893F3319}"/>
              </a:ext>
            </a:extLst>
          </p:cNvPr>
          <p:cNvSpPr txBox="1">
            <a:spLocks/>
          </p:cNvSpPr>
          <p:nvPr/>
        </p:nvSpPr>
        <p:spPr>
          <a:xfrm>
            <a:off x="395452" y="592418"/>
            <a:ext cx="10887898" cy="501650"/>
          </a:xfrm>
          <a:prstGeom prst="rect">
            <a:avLst/>
          </a:prstGeom>
        </p:spPr>
        <p:txBody>
          <a:bodyPr vert="horz" lIns="91440" tIns="45720" rIns="91440" bIns="45720" rtlCol="0" anchor="ctr">
            <a:normAutofit fontScale="75000" lnSpcReduction="20000"/>
          </a:bodyPr>
          <a:lstStyle>
            <a:lvl1pPr algn="l" defTabSz="844083" rtl="0" eaLnBrk="1" latinLnBrk="0" hangingPunct="1">
              <a:spcBef>
                <a:spcPct val="0"/>
              </a:spcBef>
              <a:buNone/>
              <a:defRPr sz="4062" b="1" kern="1200">
                <a:solidFill>
                  <a:schemeClr val="tx1"/>
                </a:solidFill>
                <a:latin typeface="+mj-lt"/>
                <a:ea typeface="+mj-ea"/>
                <a:cs typeface="+mj-cs"/>
              </a:defRPr>
            </a:lvl1pPr>
          </a:lstStyle>
          <a:p>
            <a:endParaRPr lang="en-GB" dirty="0"/>
          </a:p>
        </p:txBody>
      </p:sp>
      <p:sp>
        <p:nvSpPr>
          <p:cNvPr id="3" name="Rectangle 2">
            <a:extLst>
              <a:ext uri="{FF2B5EF4-FFF2-40B4-BE49-F238E27FC236}">
                <a16:creationId xmlns:a16="http://schemas.microsoft.com/office/drawing/2014/main" id="{4D2EDC9E-CA27-4553-846B-1B394438F7BB}"/>
              </a:ext>
            </a:extLst>
          </p:cNvPr>
          <p:cNvSpPr/>
          <p:nvPr/>
        </p:nvSpPr>
        <p:spPr>
          <a:xfrm>
            <a:off x="583039" y="1232629"/>
            <a:ext cx="10512724" cy="5502212"/>
          </a:xfrm>
          <a:prstGeom prst="rect">
            <a:avLst/>
          </a:prstGeom>
        </p:spPr>
        <p:txBody>
          <a:bodyPr wrap="square">
            <a:spAutoFit/>
          </a:bodyPr>
          <a:lstStyle/>
          <a:p>
            <a:pPr marL="342900" lvl="0" indent="-342900">
              <a:lnSpc>
                <a:spcPct val="115000"/>
              </a:lnSpc>
              <a:spcAft>
                <a:spcPts val="100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Times New Roman" panose="02020603050405020304" pitchFamily="18" charset="0"/>
              </a:rPr>
              <a:t>Ensuring that staff who are isolating in line with government guidance receive their normal wages and do not lose income while doing so. At the time of issuing the grant circular e.g.</a:t>
            </a:r>
            <a:r>
              <a:rPr lang="en-GB" sz="1600" dirty="0"/>
              <a:t> </a:t>
            </a:r>
            <a:r>
              <a:rPr lang="en-GB" sz="1600" dirty="0">
                <a:latin typeface="Calibri" panose="020F0502020204030204" pitchFamily="34" charset="0"/>
                <a:ea typeface="Calibri" panose="020F0502020204030204" pitchFamily="34" charset="0"/>
                <a:cs typeface="Times New Roman" panose="02020603050405020304" pitchFamily="18" charset="0"/>
              </a:rPr>
              <a:t>staff with suspected symptoms of COVID-19 waiting for a test</a:t>
            </a:r>
          </a:p>
          <a:p>
            <a:pPr marL="342900" lvl="0" indent="-342900">
              <a:lnSpc>
                <a:spcPct val="115000"/>
              </a:lnSpc>
              <a:spcAft>
                <a:spcPts val="100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Times New Roman" panose="02020603050405020304" pitchFamily="18" charset="0"/>
              </a:rPr>
              <a:t>Limiting all staff movement between settings unless absolutely necessary, to help reduce the spread of infection. </a:t>
            </a:r>
          </a:p>
          <a:p>
            <a:pPr marL="342900" lvl="0" indent="-342900">
              <a:lnSpc>
                <a:spcPct val="115000"/>
              </a:lnSpc>
              <a:spcAft>
                <a:spcPts val="100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Times New Roman" panose="02020603050405020304" pitchFamily="18" charset="0"/>
              </a:rPr>
              <a:t>Limiting or cohorting staff to individual groups of residents or floors/wings, including segregation of COVID-19 positive residents</a:t>
            </a:r>
            <a:endParaRPr lang="en-GB" sz="1600" dirty="0"/>
          </a:p>
          <a:p>
            <a:pPr marL="342900" lvl="0" indent="-342900">
              <a:lnSpc>
                <a:spcPct val="115000"/>
              </a:lnSpc>
              <a:spcAft>
                <a:spcPts val="100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Times New Roman" panose="02020603050405020304" pitchFamily="18" charset="0"/>
              </a:rPr>
              <a:t>To support active recruitment of additional staff (and volunteers) if they’re needed to enable staff to work in only one care home or to work only with an assigned group of residents or only in specified areas of a care home</a:t>
            </a:r>
          </a:p>
          <a:p>
            <a:pPr marL="342900" lvl="0" indent="-342900">
              <a:lnSpc>
                <a:spcPct val="115000"/>
              </a:lnSpc>
              <a:spcAft>
                <a:spcPts val="100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Times New Roman" panose="02020603050405020304" pitchFamily="18" charset="0"/>
              </a:rPr>
              <a:t>Steps to limit the use of public transport by members of staff (taking into account current government guidance on the safe use of other types of transport by members of staff)</a:t>
            </a:r>
            <a:endParaRPr lang="en-GB" sz="1600" dirty="0"/>
          </a:p>
          <a:p>
            <a:pPr marL="342900" lvl="0" indent="-342900">
              <a:lnSpc>
                <a:spcPct val="115000"/>
              </a:lnSpc>
              <a:spcAft>
                <a:spcPts val="100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Times New Roman" panose="02020603050405020304" pitchFamily="18" charset="0"/>
              </a:rPr>
              <a:t>Providing accommodation for staff who proactively choose to stay separate from their families in order to limit social interaction outside work</a:t>
            </a:r>
            <a:endParaRPr lang="en-GB" sz="1600" dirty="0"/>
          </a:p>
          <a:p>
            <a:pPr marL="342900" lvl="0" indent="-342900">
              <a:lnSpc>
                <a:spcPct val="115000"/>
              </a:lnSpc>
              <a:spcAft>
                <a:spcPts val="100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Times New Roman" panose="02020603050405020304" pitchFamily="18" charset="0"/>
              </a:rPr>
              <a:t>Supporting safe visiting in care homes, such as dedicated staff to support and facilitate visits, additional IPC cleaning in between visits, and capital-based alterations to allow safe visiting such as altering a dedicated space</a:t>
            </a:r>
            <a:endParaRPr lang="en-GB" sz="1600" dirty="0"/>
          </a:p>
          <a:p>
            <a:pPr marL="342900" lvl="0" indent="-342900">
              <a:lnSpc>
                <a:spcPct val="115000"/>
              </a:lnSpc>
              <a:spcAft>
                <a:spcPts val="100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Times New Roman" panose="02020603050405020304" pitchFamily="18" charset="0"/>
              </a:rPr>
              <a:t>Ensuring that staff who need to attend work for the purposes of being tested (or potentially in the future, vaccinated) for COVID-19 are paid their usual wages to do so, and any costs associated with reaching a testing facility</a:t>
            </a:r>
            <a:endParaRPr lang="en-GB" sz="1600" dirty="0">
              <a:effectLst/>
            </a:endParaRPr>
          </a:p>
        </p:txBody>
      </p:sp>
      <p:sp>
        <p:nvSpPr>
          <p:cNvPr id="4" name="Title 2">
            <a:extLst>
              <a:ext uri="{FF2B5EF4-FFF2-40B4-BE49-F238E27FC236}">
                <a16:creationId xmlns:a16="http://schemas.microsoft.com/office/drawing/2014/main" id="{753C9244-1D03-4F96-BA0B-5FEF3A3208DE}"/>
              </a:ext>
            </a:extLst>
          </p:cNvPr>
          <p:cNvSpPr txBox="1">
            <a:spLocks/>
          </p:cNvSpPr>
          <p:nvPr/>
        </p:nvSpPr>
        <p:spPr>
          <a:xfrm>
            <a:off x="583039" y="592418"/>
            <a:ext cx="10887898" cy="501650"/>
          </a:xfrm>
          <a:prstGeom prst="rect">
            <a:avLst/>
          </a:prstGeom>
        </p:spPr>
        <p:txBody>
          <a:bodyPr vert="horz" lIns="91440" tIns="45720" rIns="91440" bIns="45720" rtlCol="0" anchor="ctr">
            <a:normAutofit fontScale="75000" lnSpcReduction="20000"/>
          </a:bodyPr>
          <a:lstStyle>
            <a:lvl1pPr algn="l" defTabSz="844083" rtl="0" eaLnBrk="1" latinLnBrk="0" hangingPunct="1">
              <a:spcBef>
                <a:spcPct val="0"/>
              </a:spcBef>
              <a:buNone/>
              <a:defRPr sz="4062" b="1" kern="1200">
                <a:solidFill>
                  <a:schemeClr val="tx1"/>
                </a:solidFill>
                <a:latin typeface="+mj-lt"/>
                <a:ea typeface="+mj-ea"/>
                <a:cs typeface="+mj-cs"/>
              </a:defRPr>
            </a:lvl1pPr>
          </a:lstStyle>
          <a:p>
            <a:r>
              <a:rPr lang="en-GB" dirty="0"/>
              <a:t>Examples of how the grant should be used by providers </a:t>
            </a:r>
          </a:p>
        </p:txBody>
      </p:sp>
    </p:spTree>
    <p:extLst>
      <p:ext uri="{BB962C8B-B14F-4D97-AF65-F5344CB8AC3E}">
        <p14:creationId xmlns:p14="http://schemas.microsoft.com/office/powerpoint/2010/main" val="4048522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CAA29446-1A40-4D09-96C8-0EE2A8C14863}"/>
              </a:ext>
            </a:extLst>
          </p:cNvPr>
          <p:cNvSpPr txBox="1">
            <a:spLocks/>
          </p:cNvSpPr>
          <p:nvPr/>
        </p:nvSpPr>
        <p:spPr>
          <a:xfrm>
            <a:off x="395452" y="592418"/>
            <a:ext cx="10887898" cy="501650"/>
          </a:xfrm>
          <a:prstGeom prst="rect">
            <a:avLst/>
          </a:prstGeom>
        </p:spPr>
        <p:txBody>
          <a:bodyPr vert="horz" lIns="91440" tIns="45720" rIns="91440" bIns="45720" rtlCol="0" anchor="ctr">
            <a:normAutofit fontScale="75000" lnSpcReduction="20000"/>
          </a:bodyPr>
          <a:lstStyle>
            <a:lvl1pPr algn="l" defTabSz="844083" rtl="0" eaLnBrk="1" latinLnBrk="0" hangingPunct="1">
              <a:spcBef>
                <a:spcPct val="0"/>
              </a:spcBef>
              <a:buNone/>
              <a:defRPr sz="4062" b="1" kern="1200">
                <a:solidFill>
                  <a:schemeClr val="tx1"/>
                </a:solidFill>
                <a:latin typeface="+mj-lt"/>
                <a:ea typeface="+mj-ea"/>
                <a:cs typeface="+mj-cs"/>
              </a:defRPr>
            </a:lvl1pPr>
          </a:lstStyle>
          <a:p>
            <a:r>
              <a:rPr lang="en-GB" dirty="0"/>
              <a:t>DHSC Phase 2 Returns</a:t>
            </a:r>
          </a:p>
        </p:txBody>
      </p:sp>
      <p:sp>
        <p:nvSpPr>
          <p:cNvPr id="4" name="Rectangle 3">
            <a:extLst>
              <a:ext uri="{FF2B5EF4-FFF2-40B4-BE49-F238E27FC236}">
                <a16:creationId xmlns:a16="http://schemas.microsoft.com/office/drawing/2014/main" id="{77A23BD8-92A5-425B-902C-8D6922EF5018}"/>
              </a:ext>
            </a:extLst>
          </p:cNvPr>
          <p:cNvSpPr/>
          <p:nvPr/>
        </p:nvSpPr>
        <p:spPr>
          <a:xfrm>
            <a:off x="395452" y="1540762"/>
            <a:ext cx="11060427" cy="5238870"/>
          </a:xfrm>
          <a:prstGeom prst="rect">
            <a:avLst/>
          </a:prstGeom>
        </p:spPr>
        <p:txBody>
          <a:bodyPr wrap="square">
            <a:spAutoFit/>
          </a:bodyPr>
          <a:lstStyle/>
          <a:p>
            <a:pPr lvl="0">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The monthly DHSC return will include:</a:t>
            </a:r>
          </a:p>
          <a:p>
            <a:pPr marL="342900" lvl="0" indent="-342900">
              <a:lnSpc>
                <a:spcPct val="115000"/>
              </a:lnSpc>
              <a:spcAft>
                <a:spcPts val="100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whether the 80% ‘per bed’/’per user’ allocation has been fully transferred to providers</a:t>
            </a:r>
            <a:endParaRPr lang="en-GB" dirty="0"/>
          </a:p>
          <a:p>
            <a:pPr marL="342900" lvl="0" indent="-342900">
              <a:lnSpc>
                <a:spcPct val="115000"/>
              </a:lnSpc>
              <a:spcAft>
                <a:spcPts val="100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the number of providers in each setting that have received funding</a:t>
            </a:r>
            <a:endParaRPr lang="en-GB" dirty="0"/>
          </a:p>
          <a:p>
            <a:pPr marL="342900" lvl="0" indent="-342900">
              <a:lnSpc>
                <a:spcPct val="115000"/>
              </a:lnSpc>
              <a:spcAft>
                <a:spcPts val="100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the number of settings that have used funding under each IPC measure</a:t>
            </a:r>
            <a:endParaRPr lang="en-GB" dirty="0"/>
          </a:p>
          <a:p>
            <a:pPr marL="342900" lvl="0" indent="-342900">
              <a:lnSpc>
                <a:spcPct val="115000"/>
              </a:lnSpc>
              <a:spcAft>
                <a:spcPts val="100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the total amount of funding that has been spent on each IPC measure up to the end of that reporting period (as specified on the reporting template)</a:t>
            </a:r>
            <a:endParaRPr lang="en-GB" dirty="0"/>
          </a:p>
          <a:p>
            <a:pPr marL="342900" lvl="0" indent="-342900">
              <a:lnSpc>
                <a:spcPct val="115000"/>
              </a:lnSpc>
              <a:spcAft>
                <a:spcPts val="100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the number of providers who have not accepted funding</a:t>
            </a:r>
            <a:endParaRPr lang="en-GB" dirty="0"/>
          </a:p>
          <a:p>
            <a:pPr marL="342900" lvl="0" indent="-342900">
              <a:lnSpc>
                <a:spcPct val="115000"/>
              </a:lnSpc>
              <a:spcAft>
                <a:spcPts val="100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the planned spending for the overall allocation, up to 31 March 2021</a:t>
            </a:r>
            <a:endParaRPr lang="en-GB" dirty="0">
              <a:effectLst/>
              <a:latin typeface="Calibri" panose="020F0502020204030204" pitchFamily="34" charset="0"/>
              <a:cs typeface="Times New Roman" panose="02020603050405020304" pitchFamily="18" charset="0"/>
            </a:endParaRPr>
          </a:p>
          <a:p>
            <a:pPr lvl="0">
              <a:lnSpc>
                <a:spcPct val="115000"/>
              </a:lnSpc>
              <a:spcAft>
                <a:spcPts val="1000"/>
              </a:spcAft>
            </a:pPr>
            <a:r>
              <a:rPr lang="en-GB" dirty="0">
                <a:latin typeface="Calibri" panose="020F0502020204030204" pitchFamily="34" charset="0"/>
                <a:cs typeface="Times New Roman" panose="02020603050405020304" pitchFamily="18" charset="0"/>
              </a:rPr>
              <a:t>Commissioners will not have the resources to follow up returns with providers on  a monthly basis and ask that you ensure you have the appropriate measures in place to ensure the return is submitted in time for the information to be collated by each monthly deadline</a:t>
            </a:r>
          </a:p>
          <a:p>
            <a:pPr lvl="0">
              <a:lnSpc>
                <a:spcPct val="115000"/>
              </a:lnSpc>
              <a:spcAft>
                <a:spcPts val="1000"/>
              </a:spcAft>
            </a:pPr>
            <a:r>
              <a:rPr lang="en-GB" dirty="0">
                <a:effectLst/>
                <a:latin typeface="Calibri" panose="020F0502020204030204" pitchFamily="34" charset="0"/>
                <a:cs typeface="Times New Roman" panose="02020603050405020304" pitchFamily="18" charset="0"/>
              </a:rPr>
              <a:t>A letter will be sent out to providers next week </a:t>
            </a:r>
            <a:r>
              <a:rPr lang="en-GB" dirty="0">
                <a:latin typeface="Calibri" panose="020F0502020204030204" pitchFamily="34" charset="0"/>
                <a:cs typeface="Times New Roman" panose="02020603050405020304" pitchFamily="18" charset="0"/>
              </a:rPr>
              <a:t>containing a link to a form which will need to be completed by 13</a:t>
            </a:r>
            <a:r>
              <a:rPr lang="en-GB" baseline="30000" dirty="0">
                <a:latin typeface="Calibri" panose="020F0502020204030204" pitchFamily="34" charset="0"/>
                <a:cs typeface="Times New Roman" panose="02020603050405020304" pitchFamily="18" charset="0"/>
              </a:rPr>
              <a:t>th</a:t>
            </a:r>
            <a:r>
              <a:rPr lang="en-GB" dirty="0">
                <a:latin typeface="Calibri" panose="020F0502020204030204" pitchFamily="34" charset="0"/>
                <a:cs typeface="Times New Roman" panose="02020603050405020304" pitchFamily="18" charset="0"/>
              </a:rPr>
              <a:t> November.</a:t>
            </a:r>
            <a:endParaRPr lang="en-GB" dirty="0">
              <a:effectLst/>
            </a:endParaRPr>
          </a:p>
        </p:txBody>
      </p:sp>
    </p:spTree>
    <p:extLst>
      <p:ext uri="{BB962C8B-B14F-4D97-AF65-F5344CB8AC3E}">
        <p14:creationId xmlns:p14="http://schemas.microsoft.com/office/powerpoint/2010/main" val="2717408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02D36E7-0949-445D-8AF2-048E04E01538}"/>
              </a:ext>
            </a:extLst>
          </p:cNvPr>
          <p:cNvGraphicFramePr>
            <a:graphicFrameLocks noGrp="1"/>
          </p:cNvGraphicFramePr>
          <p:nvPr>
            <p:extLst>
              <p:ext uri="{D42A27DB-BD31-4B8C-83A1-F6EECF244321}">
                <p14:modId xmlns:p14="http://schemas.microsoft.com/office/powerpoint/2010/main" val="4059493924"/>
              </p:ext>
            </p:extLst>
          </p:nvPr>
        </p:nvGraphicFramePr>
        <p:xfrm>
          <a:off x="1492732" y="1199622"/>
          <a:ext cx="8017028" cy="4934624"/>
        </p:xfrm>
        <a:graphic>
          <a:graphicData uri="http://schemas.openxmlformats.org/drawingml/2006/table">
            <a:tbl>
              <a:tblPr firstRow="1" firstCol="1" bandRow="1"/>
              <a:tblGrid>
                <a:gridCol w="3897874">
                  <a:extLst>
                    <a:ext uri="{9D8B030D-6E8A-4147-A177-3AD203B41FA5}">
                      <a16:colId xmlns:a16="http://schemas.microsoft.com/office/drawing/2014/main" val="3956311490"/>
                    </a:ext>
                  </a:extLst>
                </a:gridCol>
                <a:gridCol w="4119154">
                  <a:extLst>
                    <a:ext uri="{9D8B030D-6E8A-4147-A177-3AD203B41FA5}">
                      <a16:colId xmlns:a16="http://schemas.microsoft.com/office/drawing/2014/main" val="40456645"/>
                    </a:ext>
                  </a:extLst>
                </a:gridCol>
              </a:tblGrid>
              <a:tr h="829476">
                <a:tc>
                  <a:txBody>
                    <a:bodyPr/>
                    <a:lstStyle/>
                    <a:p>
                      <a:pPr algn="ctr">
                        <a:lnSpc>
                          <a:spcPct val="115000"/>
                        </a:lnSpc>
                        <a:spcAft>
                          <a:spcPts val="0"/>
                        </a:spcAft>
                      </a:pPr>
                      <a:r>
                        <a:rPr lang="en-GB" sz="1600" b="1" dirty="0">
                          <a:effectLst/>
                          <a:latin typeface="Calibri" panose="020F0502020204030204" pitchFamily="34" charset="0"/>
                          <a:ea typeface="Calibri" panose="020F0502020204030204" pitchFamily="34" charset="0"/>
                        </a:rPr>
                        <a:t>Submission Deadline to Council</a:t>
                      </a:r>
                    </a:p>
                  </a:txBody>
                  <a:tcPr marL="0" marR="95250" marT="95250" marB="952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GB" sz="1600" b="1" dirty="0">
                          <a:solidFill>
                            <a:srgbClr val="000000"/>
                          </a:solidFill>
                          <a:effectLst/>
                          <a:latin typeface="Calibri" panose="020F0502020204030204" pitchFamily="34" charset="0"/>
                          <a:ea typeface="Calibri" panose="020F0502020204030204" pitchFamily="34" charset="0"/>
                        </a:rPr>
                        <a:t>Information required</a:t>
                      </a:r>
                      <a:endParaRPr lang="en-GB" sz="1600" b="1" dirty="0">
                        <a:effectLst/>
                        <a:latin typeface="Calibri" panose="020F0502020204030204" pitchFamily="34" charset="0"/>
                        <a:ea typeface="Calibri" panose="020F0502020204030204" pitchFamily="34" charset="0"/>
                      </a:endParaRPr>
                    </a:p>
                  </a:txBody>
                  <a:tcPr marL="0" marR="95250" marT="95250" marB="952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962376042"/>
                  </a:ext>
                </a:extLst>
              </a:tr>
              <a:tr h="544064">
                <a:tc>
                  <a:txBody>
                    <a:bodyPr/>
                    <a:lstStyle/>
                    <a:p>
                      <a:pPr algn="l">
                        <a:lnSpc>
                          <a:spcPct val="115000"/>
                        </a:lnSpc>
                        <a:spcAft>
                          <a:spcPts val="0"/>
                        </a:spcAft>
                      </a:pPr>
                      <a:r>
                        <a:rPr lang="en-GB" sz="1600" b="0" dirty="0">
                          <a:effectLst/>
                          <a:latin typeface="Calibri" panose="020F0502020204030204" pitchFamily="34" charset="0"/>
                          <a:ea typeface="Calibri" panose="020F0502020204030204" pitchFamily="34" charset="0"/>
                        </a:rPr>
                        <a:t>13 November 2020</a:t>
                      </a:r>
                    </a:p>
                  </a:txBody>
                  <a:tcPr marL="0" marR="95250" marT="95250" marB="952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b="0" dirty="0">
                          <a:effectLst/>
                          <a:latin typeface="Calibri" panose="020F0502020204030204" pitchFamily="34" charset="0"/>
                          <a:ea typeface="Calibri" panose="020F0502020204030204" pitchFamily="34" charset="0"/>
                        </a:rPr>
                        <a:t>Spending up to the end of October, and planned spending for the entirety of the fund</a:t>
                      </a:r>
                    </a:p>
                  </a:txBody>
                  <a:tcPr marL="0" marR="95250" marT="95250" marB="952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6869877"/>
                  </a:ext>
                </a:extLst>
              </a:tr>
              <a:tr h="544064">
                <a:tc>
                  <a:txBody>
                    <a:bodyPr/>
                    <a:lstStyle/>
                    <a:p>
                      <a:pPr algn="l">
                        <a:lnSpc>
                          <a:spcPct val="115000"/>
                        </a:lnSpc>
                        <a:spcAft>
                          <a:spcPts val="0"/>
                        </a:spcAft>
                      </a:pPr>
                      <a:r>
                        <a:rPr lang="en-GB" sz="1600" b="0" dirty="0">
                          <a:effectLst/>
                          <a:latin typeface="Calibri" panose="020F0502020204030204" pitchFamily="34" charset="0"/>
                          <a:ea typeface="Calibri" panose="020F0502020204030204" pitchFamily="34" charset="0"/>
                        </a:rPr>
                        <a:t>18 December 2020</a:t>
                      </a:r>
                    </a:p>
                  </a:txBody>
                  <a:tcPr marL="0" marR="95250" marT="95250" marB="952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b="0" dirty="0">
                          <a:effectLst/>
                          <a:latin typeface="Calibri" panose="020F0502020204030204" pitchFamily="34" charset="0"/>
                          <a:ea typeface="Calibri" panose="020F0502020204030204" pitchFamily="34" charset="0"/>
                        </a:rPr>
                        <a:t>Spending up to the end of November, and planned spending for the entirety of the fund</a:t>
                      </a:r>
                    </a:p>
                  </a:txBody>
                  <a:tcPr marL="0" marR="95250" marT="95250" marB="952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188074"/>
                  </a:ext>
                </a:extLst>
              </a:tr>
              <a:tr h="544064">
                <a:tc>
                  <a:txBody>
                    <a:bodyPr/>
                    <a:lstStyle/>
                    <a:p>
                      <a:pPr algn="l">
                        <a:lnSpc>
                          <a:spcPct val="115000"/>
                        </a:lnSpc>
                        <a:spcAft>
                          <a:spcPts val="0"/>
                        </a:spcAft>
                      </a:pPr>
                      <a:r>
                        <a:rPr lang="en-GB" sz="1600" b="0" dirty="0">
                          <a:effectLst/>
                          <a:latin typeface="Calibri" panose="020F0502020204030204" pitchFamily="34" charset="0"/>
                          <a:ea typeface="Calibri" panose="020F0502020204030204" pitchFamily="34" charset="0"/>
                        </a:rPr>
                        <a:t>21 January 2020</a:t>
                      </a:r>
                    </a:p>
                  </a:txBody>
                  <a:tcPr marL="0" marR="95250" marT="95250" marB="952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b="0" dirty="0">
                          <a:effectLst/>
                          <a:latin typeface="Calibri" panose="020F0502020204030204" pitchFamily="34" charset="0"/>
                          <a:ea typeface="Calibri" panose="020F0502020204030204" pitchFamily="34" charset="0"/>
                        </a:rPr>
                        <a:t>Spending up to the end of December, and planned spending for the entirety of the fund</a:t>
                      </a:r>
                    </a:p>
                  </a:txBody>
                  <a:tcPr marL="0" marR="95250" marT="95250" marB="952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7506059"/>
                  </a:ext>
                </a:extLst>
              </a:tr>
              <a:tr h="544064">
                <a:tc>
                  <a:txBody>
                    <a:bodyPr/>
                    <a:lstStyle/>
                    <a:p>
                      <a:pPr algn="l">
                        <a:lnSpc>
                          <a:spcPct val="115000"/>
                        </a:lnSpc>
                        <a:spcAft>
                          <a:spcPts val="0"/>
                        </a:spcAft>
                      </a:pPr>
                      <a:r>
                        <a:rPr lang="en-GB" sz="1600" b="0" dirty="0">
                          <a:effectLst/>
                          <a:latin typeface="Calibri" panose="020F0502020204030204" pitchFamily="34" charset="0"/>
                          <a:ea typeface="Calibri" panose="020F0502020204030204" pitchFamily="34" charset="0"/>
                        </a:rPr>
                        <a:t>18 February 2020</a:t>
                      </a:r>
                    </a:p>
                  </a:txBody>
                  <a:tcPr marL="0" marR="95250" marT="95250" marB="952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b="0" dirty="0">
                          <a:effectLst/>
                          <a:latin typeface="Calibri" panose="020F0502020204030204" pitchFamily="34" charset="0"/>
                          <a:ea typeface="Calibri" panose="020F0502020204030204" pitchFamily="34" charset="0"/>
                        </a:rPr>
                        <a:t>Spending up to the end of January, and planned spending for the entirety of the fund</a:t>
                      </a:r>
                    </a:p>
                  </a:txBody>
                  <a:tcPr marL="0" marR="95250" marT="95250" marB="952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691372"/>
                  </a:ext>
                </a:extLst>
              </a:tr>
              <a:tr h="544064">
                <a:tc>
                  <a:txBody>
                    <a:bodyPr/>
                    <a:lstStyle/>
                    <a:p>
                      <a:pPr algn="l">
                        <a:lnSpc>
                          <a:spcPct val="115000"/>
                        </a:lnSpc>
                        <a:spcAft>
                          <a:spcPts val="0"/>
                        </a:spcAft>
                      </a:pPr>
                      <a:r>
                        <a:rPr lang="en-GB" sz="1600" b="0" dirty="0">
                          <a:effectLst/>
                          <a:latin typeface="Calibri" panose="020F0502020204030204" pitchFamily="34" charset="0"/>
                          <a:ea typeface="Calibri" panose="020F0502020204030204" pitchFamily="34" charset="0"/>
                        </a:rPr>
                        <a:t>23 March 2020</a:t>
                      </a:r>
                    </a:p>
                  </a:txBody>
                  <a:tcPr marL="0" marR="95250" marT="95250" marB="952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b="0" dirty="0">
                          <a:effectLst/>
                          <a:latin typeface="Calibri" panose="020F0502020204030204" pitchFamily="34" charset="0"/>
                          <a:ea typeface="Calibri" panose="020F0502020204030204" pitchFamily="34" charset="0"/>
                        </a:rPr>
                        <a:t>Spending up to the end of February, and planned spending for the entirety of the fund</a:t>
                      </a:r>
                    </a:p>
                  </a:txBody>
                  <a:tcPr marL="0" marR="95250" marT="95250" marB="952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1607374"/>
                  </a:ext>
                </a:extLst>
              </a:tr>
              <a:tr h="544064">
                <a:tc>
                  <a:txBody>
                    <a:bodyPr/>
                    <a:lstStyle/>
                    <a:p>
                      <a:pPr algn="l">
                        <a:lnSpc>
                          <a:spcPct val="115000"/>
                        </a:lnSpc>
                        <a:spcAft>
                          <a:spcPts val="0"/>
                        </a:spcAft>
                      </a:pPr>
                      <a:r>
                        <a:rPr lang="en-GB" sz="1600" b="0" dirty="0">
                          <a:effectLst/>
                          <a:latin typeface="Calibri" panose="020F0502020204030204" pitchFamily="34" charset="0"/>
                          <a:ea typeface="Calibri" panose="020F0502020204030204" pitchFamily="34" charset="0"/>
                        </a:rPr>
                        <a:t>22 April 2020</a:t>
                      </a:r>
                    </a:p>
                  </a:txBody>
                  <a:tcPr marL="0" marR="95250" marT="95250" marB="952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b="0" dirty="0">
                          <a:effectLst/>
                          <a:latin typeface="Calibri" panose="020F0502020204030204" pitchFamily="34" charset="0"/>
                          <a:ea typeface="Calibri" panose="020F0502020204030204" pitchFamily="34" charset="0"/>
                        </a:rPr>
                        <a:t>Spending up to the end of March (the full lifetime of the grant)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4695389"/>
                  </a:ext>
                </a:extLst>
              </a:tr>
            </a:tbl>
          </a:graphicData>
        </a:graphic>
      </p:graphicFrame>
      <p:sp>
        <p:nvSpPr>
          <p:cNvPr id="5" name="Title 2">
            <a:extLst>
              <a:ext uri="{FF2B5EF4-FFF2-40B4-BE49-F238E27FC236}">
                <a16:creationId xmlns:a16="http://schemas.microsoft.com/office/drawing/2014/main" id="{BFFE9FE6-C899-4FE8-B1D7-17EBFB2EE28C}"/>
              </a:ext>
            </a:extLst>
          </p:cNvPr>
          <p:cNvSpPr txBox="1">
            <a:spLocks/>
          </p:cNvSpPr>
          <p:nvPr/>
        </p:nvSpPr>
        <p:spPr>
          <a:xfrm>
            <a:off x="395452" y="592418"/>
            <a:ext cx="10887898" cy="501650"/>
          </a:xfrm>
          <a:prstGeom prst="rect">
            <a:avLst/>
          </a:prstGeom>
        </p:spPr>
        <p:txBody>
          <a:bodyPr vert="horz" lIns="91440" tIns="45720" rIns="91440" bIns="45720" rtlCol="0" anchor="ctr">
            <a:normAutofit fontScale="75000" lnSpcReduction="20000"/>
          </a:bodyPr>
          <a:lstStyle>
            <a:lvl1pPr algn="l" defTabSz="844083" rtl="0" eaLnBrk="1" latinLnBrk="0" hangingPunct="1">
              <a:spcBef>
                <a:spcPct val="0"/>
              </a:spcBef>
              <a:buNone/>
              <a:defRPr sz="4062" b="1" kern="1200">
                <a:solidFill>
                  <a:schemeClr val="tx1"/>
                </a:solidFill>
                <a:latin typeface="+mj-lt"/>
                <a:ea typeface="+mj-ea"/>
                <a:cs typeface="+mj-cs"/>
              </a:defRPr>
            </a:lvl1pPr>
          </a:lstStyle>
          <a:p>
            <a:r>
              <a:rPr lang="en-GB" dirty="0"/>
              <a:t>DHSC Phase 2 Returns – Deadlines </a:t>
            </a:r>
          </a:p>
        </p:txBody>
      </p:sp>
    </p:spTree>
    <p:extLst>
      <p:ext uri="{BB962C8B-B14F-4D97-AF65-F5344CB8AC3E}">
        <p14:creationId xmlns:p14="http://schemas.microsoft.com/office/powerpoint/2010/main" val="805895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18A93-038C-443E-820A-D8B852B57A5E}"/>
              </a:ext>
            </a:extLst>
          </p:cNvPr>
          <p:cNvSpPr>
            <a:spLocks noGrp="1"/>
          </p:cNvSpPr>
          <p:nvPr>
            <p:ph type="title"/>
          </p:nvPr>
        </p:nvSpPr>
        <p:spPr/>
        <p:txBody>
          <a:bodyPr>
            <a:normAutofit fontScale="90000"/>
          </a:bodyPr>
          <a:lstStyle/>
          <a:p>
            <a:r>
              <a:rPr lang="en-GB" dirty="0"/>
              <a:t>Infection Control Fund (Round 2) – Compliance and Reporting Methods</a:t>
            </a:r>
          </a:p>
        </p:txBody>
      </p:sp>
      <p:sp>
        <p:nvSpPr>
          <p:cNvPr id="3" name="Content Placeholder 2">
            <a:extLst>
              <a:ext uri="{FF2B5EF4-FFF2-40B4-BE49-F238E27FC236}">
                <a16:creationId xmlns:a16="http://schemas.microsoft.com/office/drawing/2014/main" id="{380FB9A0-B5BC-47AF-B62B-2E477CE7D610}"/>
              </a:ext>
            </a:extLst>
          </p:cNvPr>
          <p:cNvSpPr>
            <a:spLocks noGrp="1"/>
          </p:cNvSpPr>
          <p:nvPr>
            <p:ph idx="1"/>
          </p:nvPr>
        </p:nvSpPr>
        <p:spPr/>
        <p:txBody>
          <a:bodyPr>
            <a:normAutofit fontScale="92500"/>
          </a:bodyPr>
          <a:lstStyle/>
          <a:p>
            <a:pPr marL="0" indent="0">
              <a:buNone/>
            </a:pPr>
            <a:r>
              <a:rPr lang="en-GB" dirty="0"/>
              <a:t>To be compliant with the terms of the grant for Round Two (October to March 2021) providers who agree to the Grant must:</a:t>
            </a:r>
          </a:p>
          <a:p>
            <a:endParaRPr lang="en-GB" dirty="0"/>
          </a:p>
          <a:p>
            <a:pPr marL="936391" lvl="1" indent="-514350">
              <a:buFont typeface="+mj-lt"/>
              <a:buAutoNum type="arabicPeriod"/>
            </a:pPr>
            <a:r>
              <a:rPr lang="en-GB" dirty="0"/>
              <a:t>Update the Capacity Tracker</a:t>
            </a:r>
          </a:p>
          <a:p>
            <a:pPr marL="1305677" lvl="2" indent="-514350"/>
            <a:r>
              <a:rPr lang="en-GB" dirty="0"/>
              <a:t>ICF2 questions at least once a week and complete the monthly questions</a:t>
            </a:r>
            <a:br>
              <a:rPr lang="en-GB" dirty="0"/>
            </a:br>
            <a:endParaRPr lang="en-GB" dirty="0"/>
          </a:p>
          <a:p>
            <a:pPr marL="936391" lvl="1" indent="-514350">
              <a:buFont typeface="+mj-lt"/>
              <a:buAutoNum type="arabicPeriod"/>
            </a:pPr>
            <a:r>
              <a:rPr lang="en-GB" dirty="0"/>
              <a:t>Send a Monthly Provider Return to the Council </a:t>
            </a:r>
          </a:p>
          <a:p>
            <a:pPr marL="1305677" lvl="2" indent="-514350"/>
            <a:r>
              <a:rPr lang="en-GB" dirty="0"/>
              <a:t>reporting on your actual spend up to the end of the previous month (£s and pence)</a:t>
            </a:r>
          </a:p>
          <a:p>
            <a:pPr marL="1305677" lvl="2" indent="-514350"/>
            <a:r>
              <a:rPr lang="en-GB" dirty="0"/>
              <a:t>and reporting on your predicted spend up until the end of the grant (%)</a:t>
            </a:r>
          </a:p>
          <a:p>
            <a:pPr marL="1305677" lvl="2" indent="-514350"/>
            <a:endParaRPr lang="en-GB" dirty="0"/>
          </a:p>
          <a:p>
            <a:pPr marL="422041" lvl="1" indent="0">
              <a:buNone/>
            </a:pPr>
            <a:r>
              <a:rPr lang="en-GB" dirty="0"/>
              <a:t>Reporting is against the IPC measures for your provider type as per your Act of Entrustment. </a:t>
            </a:r>
          </a:p>
        </p:txBody>
      </p:sp>
    </p:spTree>
    <p:extLst>
      <p:ext uri="{BB962C8B-B14F-4D97-AF65-F5344CB8AC3E}">
        <p14:creationId xmlns:p14="http://schemas.microsoft.com/office/powerpoint/2010/main" val="3094895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9F99-C8FA-4133-8FF0-5B3582D96DF1}"/>
              </a:ext>
            </a:extLst>
          </p:cNvPr>
          <p:cNvSpPr>
            <a:spLocks noGrp="1"/>
          </p:cNvSpPr>
          <p:nvPr>
            <p:ph type="title"/>
          </p:nvPr>
        </p:nvSpPr>
        <p:spPr>
          <a:xfrm>
            <a:off x="470263" y="258787"/>
            <a:ext cx="10972800" cy="1143000"/>
          </a:xfrm>
        </p:spPr>
        <p:txBody>
          <a:bodyPr>
            <a:normAutofit/>
          </a:bodyPr>
          <a:lstStyle/>
          <a:p>
            <a:r>
              <a:rPr lang="en-GB" dirty="0"/>
              <a:t>Compliance with Capacity Tracker</a:t>
            </a:r>
          </a:p>
        </p:txBody>
      </p:sp>
      <p:sp>
        <p:nvSpPr>
          <p:cNvPr id="3" name="Content Placeholder 2">
            <a:extLst>
              <a:ext uri="{FF2B5EF4-FFF2-40B4-BE49-F238E27FC236}">
                <a16:creationId xmlns:a16="http://schemas.microsoft.com/office/drawing/2014/main" id="{95200E52-FABA-4E3E-BECB-37A32983F81E}"/>
              </a:ext>
            </a:extLst>
          </p:cNvPr>
          <p:cNvSpPr>
            <a:spLocks noGrp="1"/>
          </p:cNvSpPr>
          <p:nvPr>
            <p:ph idx="1"/>
          </p:nvPr>
        </p:nvSpPr>
        <p:spPr/>
        <p:txBody>
          <a:bodyPr>
            <a:normAutofit fontScale="85000" lnSpcReduction="20000"/>
          </a:bodyPr>
          <a:lstStyle/>
          <a:p>
            <a:r>
              <a:rPr lang="en-GB" dirty="0"/>
              <a:t>Training for updating the Capacity Tracker has been provided by NHS England, through CPIC</a:t>
            </a:r>
          </a:p>
          <a:p>
            <a:pPr lvl="2"/>
            <a:r>
              <a:rPr lang="en-GB" dirty="0"/>
              <a:t>Please speak to CPIC to view a recording of the session if you were unable to attend. </a:t>
            </a:r>
            <a:br>
              <a:rPr lang="en-GB" dirty="0"/>
            </a:br>
            <a:endParaRPr lang="en-GB" dirty="0"/>
          </a:p>
          <a:p>
            <a:r>
              <a:rPr lang="en-GB" dirty="0"/>
              <a:t>Updating Capacity Tracker for compliance with ICF Grant:</a:t>
            </a:r>
          </a:p>
          <a:p>
            <a:pPr lvl="2"/>
            <a:r>
              <a:rPr lang="en-GB" dirty="0"/>
              <a:t>Care Homes</a:t>
            </a:r>
          </a:p>
          <a:p>
            <a:pPr lvl="3"/>
            <a:r>
              <a:rPr lang="en-GB" dirty="0"/>
              <a:t>Required to update the ICF2 questions at least once a week and complete the monthly questions.</a:t>
            </a:r>
          </a:p>
          <a:p>
            <a:pPr lvl="2"/>
            <a:r>
              <a:rPr lang="en-GB" dirty="0"/>
              <a:t>Home Care</a:t>
            </a:r>
          </a:p>
          <a:p>
            <a:pPr lvl="3"/>
            <a:r>
              <a:rPr lang="en-GB" dirty="0"/>
              <a:t>The ICF2 questions are not yet available for Home Care </a:t>
            </a:r>
          </a:p>
          <a:p>
            <a:pPr lvl="3"/>
            <a:r>
              <a:rPr lang="en-GB" dirty="0"/>
              <a:t>In the interim - Required to complete CQC Homecare Survey in Capacity Tracker at least once a week</a:t>
            </a:r>
          </a:p>
          <a:p>
            <a:pPr lvl="2"/>
            <a:r>
              <a:rPr lang="en-GB" dirty="0"/>
              <a:t>Other Carers, i.e. Day Services, </a:t>
            </a:r>
          </a:p>
          <a:p>
            <a:pPr lvl="3"/>
            <a:r>
              <a:rPr lang="en-GB" dirty="0"/>
              <a:t>No requirement to update the capacity tracker </a:t>
            </a:r>
          </a:p>
          <a:p>
            <a:pPr marL="474796" lvl="1" indent="0">
              <a:buNone/>
            </a:pPr>
            <a:endParaRPr lang="en-GB" dirty="0"/>
          </a:p>
          <a:p>
            <a:r>
              <a:rPr lang="en-GB" dirty="0"/>
              <a:t>Please note:  Receipt of your second payment of the grant is dependent upon you updating the Capacity tracker questions for your provider type as above. </a:t>
            </a:r>
          </a:p>
        </p:txBody>
      </p:sp>
    </p:spTree>
    <p:extLst>
      <p:ext uri="{BB962C8B-B14F-4D97-AF65-F5344CB8AC3E}">
        <p14:creationId xmlns:p14="http://schemas.microsoft.com/office/powerpoint/2010/main" val="1786908162"/>
      </p:ext>
    </p:extLst>
  </p:cSld>
  <p:clrMapOvr>
    <a:masterClrMapping/>
  </p:clrMapOvr>
</p:sld>
</file>

<file path=ppt/theme/theme1.xml><?xml version="1.0" encoding="utf-8"?>
<a:theme xmlns:a="http://schemas.openxmlformats.org/drawingml/2006/main" name="Custom Design">
  <a:themeElements>
    <a:clrScheme name="Shaping Our Future">
      <a:dk1>
        <a:srgbClr val="425563"/>
      </a:dk1>
      <a:lt1>
        <a:srgbClr val="FFFFFF"/>
      </a:lt1>
      <a:dk2>
        <a:srgbClr val="AE2573"/>
      </a:dk2>
      <a:lt2>
        <a:srgbClr val="FFFFFF"/>
      </a:lt2>
      <a:accent1>
        <a:srgbClr val="AE2573"/>
      </a:accent1>
      <a:accent2>
        <a:srgbClr val="41B6E6"/>
      </a:accent2>
      <a:accent3>
        <a:srgbClr val="7C2855"/>
      </a:accent3>
      <a:accent4>
        <a:srgbClr val="330072"/>
      </a:accent4>
      <a:accent5>
        <a:srgbClr val="00A499"/>
      </a:accent5>
      <a:accent6>
        <a:srgbClr val="FAE100"/>
      </a:accent6>
      <a:hlink>
        <a:srgbClr val="AE2573"/>
      </a:hlink>
      <a:folHlink>
        <a:srgbClr val="7C285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Shaping Our Future">
      <a:dk1>
        <a:srgbClr val="425563"/>
      </a:dk1>
      <a:lt1>
        <a:srgbClr val="FFFFFF"/>
      </a:lt1>
      <a:dk2>
        <a:srgbClr val="AE2573"/>
      </a:dk2>
      <a:lt2>
        <a:srgbClr val="FFFFFF"/>
      </a:lt2>
      <a:accent1>
        <a:srgbClr val="AE2573"/>
      </a:accent1>
      <a:accent2>
        <a:srgbClr val="41B6E6"/>
      </a:accent2>
      <a:accent3>
        <a:srgbClr val="7C2855"/>
      </a:accent3>
      <a:accent4>
        <a:srgbClr val="330072"/>
      </a:accent4>
      <a:accent5>
        <a:srgbClr val="00A499"/>
      </a:accent5>
      <a:accent6>
        <a:srgbClr val="FAE100"/>
      </a:accent6>
      <a:hlink>
        <a:srgbClr val="AE2573"/>
      </a:hlink>
      <a:folHlink>
        <a:srgbClr val="7C285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Strategic Commissioning Joint SLT Monthly Update">
  <a:themeElements>
    <a:clrScheme name="Strategic commissioning">
      <a:dk1>
        <a:srgbClr val="000000"/>
      </a:dk1>
      <a:lt1>
        <a:srgbClr val="FFFFFF"/>
      </a:lt1>
      <a:dk2>
        <a:srgbClr val="5F5F5F"/>
      </a:dk2>
      <a:lt2>
        <a:srgbClr val="FFFFFF"/>
      </a:lt2>
      <a:accent1>
        <a:srgbClr val="005EB8"/>
      </a:accent1>
      <a:accent2>
        <a:srgbClr val="FCB316"/>
      </a:accent2>
      <a:accent3>
        <a:srgbClr val="FF3300"/>
      </a:accent3>
      <a:accent4>
        <a:srgbClr val="008000"/>
      </a:accent4>
      <a:accent5>
        <a:srgbClr val="CC00CC"/>
      </a:accent5>
      <a:accent6>
        <a:srgbClr val="B2B2B2"/>
      </a:accent6>
      <a:hlink>
        <a:srgbClr val="005EB8"/>
      </a:hlink>
      <a:folHlink>
        <a:srgbClr val="FCB31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3F91B3127D74F42A0A6F3CB4DEB8FD2" ma:contentTypeVersion="12" ma:contentTypeDescription="Create a new document." ma:contentTypeScope="" ma:versionID="58cb1a01ff5c6a5621dc42f6be8a9d84">
  <xsd:schema xmlns:xsd="http://www.w3.org/2001/XMLSchema" xmlns:xs="http://www.w3.org/2001/XMLSchema" xmlns:p="http://schemas.microsoft.com/office/2006/metadata/properties" xmlns:ns3="ae773e05-22e3-4ba1-9b02-05fd5acf17c5" xmlns:ns4="60c0c502-687f-4c90-a74b-0d47fb0f5bd8" targetNamespace="http://schemas.microsoft.com/office/2006/metadata/properties" ma:root="true" ma:fieldsID="2db702fcdb8a75664d7cdf1b5848c46d" ns3:_="" ns4:_="">
    <xsd:import namespace="ae773e05-22e3-4ba1-9b02-05fd5acf17c5"/>
    <xsd:import namespace="60c0c502-687f-4c90-a74b-0d47fb0f5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773e05-22e3-4ba1-9b02-05fd5acf17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c0c502-687f-4c90-a74b-0d47fb0f5bd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E1DB25-5A62-4EAB-8E35-93A2E6CD1F56}">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60c0c502-687f-4c90-a74b-0d47fb0f5bd8"/>
    <ds:schemaRef ds:uri="http://purl.org/dc/elements/1.1/"/>
    <ds:schemaRef ds:uri="http://schemas.microsoft.com/office/2006/metadata/properties"/>
    <ds:schemaRef ds:uri="ae773e05-22e3-4ba1-9b02-05fd5acf17c5"/>
    <ds:schemaRef ds:uri="http://www.w3.org/XML/1998/namespace"/>
  </ds:schemaRefs>
</ds:datastoreItem>
</file>

<file path=customXml/itemProps2.xml><?xml version="1.0" encoding="utf-8"?>
<ds:datastoreItem xmlns:ds="http://schemas.openxmlformats.org/officeDocument/2006/customXml" ds:itemID="{4B79291D-E908-4250-88C1-C03979AE891F}">
  <ds:schemaRefs>
    <ds:schemaRef ds:uri="http://schemas.microsoft.com/sharepoint/v3/contenttype/forms"/>
  </ds:schemaRefs>
</ds:datastoreItem>
</file>

<file path=customXml/itemProps3.xml><?xml version="1.0" encoding="utf-8"?>
<ds:datastoreItem xmlns:ds="http://schemas.openxmlformats.org/officeDocument/2006/customXml" ds:itemID="{EFB92F07-3FBD-40F4-8225-17B1AB4420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773e05-22e3-4ba1-9b02-05fd5acf17c5"/>
    <ds:schemaRef ds:uri="60c0c502-687f-4c90-a74b-0d47fb0f5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985</TotalTime>
  <Words>2883</Words>
  <Application>Microsoft Office PowerPoint</Application>
  <PresentationFormat>Widescreen</PresentationFormat>
  <Paragraphs>203</Paragraphs>
  <Slides>19</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19</vt:i4>
      </vt:variant>
    </vt:vector>
  </HeadingPairs>
  <TitlesOfParts>
    <vt:vector size="27" baseType="lpstr">
      <vt:lpstr>Arial</vt:lpstr>
      <vt:lpstr>Calibri</vt:lpstr>
      <vt:lpstr>Symbol</vt:lpstr>
      <vt:lpstr>Times New Roman</vt:lpstr>
      <vt:lpstr>Custom Design</vt:lpstr>
      <vt:lpstr>1_Custom Design</vt:lpstr>
      <vt:lpstr>2_Custom Design</vt:lpstr>
      <vt:lpstr>Strategic Commissioning Joint SLT Monthly Update</vt:lpstr>
      <vt:lpstr>  Department of Health and Social Care  Infection Control Fund  Phase 2  Monthly Reporting for Compliance</vt:lpstr>
      <vt:lpstr>Infection Control Fund Cornwall Allocation </vt:lpstr>
      <vt:lpstr>PowerPoint Presentation</vt:lpstr>
      <vt:lpstr>PowerPoint Presentation</vt:lpstr>
      <vt:lpstr>PowerPoint Presentation</vt:lpstr>
      <vt:lpstr>PowerPoint Presentation</vt:lpstr>
      <vt:lpstr>PowerPoint Presentation</vt:lpstr>
      <vt:lpstr>Infection Control Fund (Round 2) – Compliance and Reporting Methods</vt:lpstr>
      <vt:lpstr>Compliance with Capacity Tracker</vt:lpstr>
      <vt:lpstr>Monthly Provider Return - Guidance</vt:lpstr>
      <vt:lpstr>PowerPoint Presentation</vt:lpstr>
      <vt:lpstr>PowerPoint Presentation</vt:lpstr>
      <vt:lpstr>PowerPoint Presentation</vt:lpstr>
      <vt:lpstr>PowerPoint Presentation</vt:lpstr>
      <vt:lpstr>Monthly Provider Returns - Questions</vt:lpstr>
      <vt:lpstr>Additional Guidance</vt:lpstr>
      <vt:lpstr>Email Guidance (Residential Settings Example)</vt:lpstr>
      <vt:lpstr>This month’s Submission</vt:lpstr>
      <vt:lpstr>Important key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and Locality Commissioning   Moving to Strategic and Locality Commissioning Teams</dc:title>
  <dc:creator>Kate Alcock</dc:creator>
  <cp:lastModifiedBy>Natalie Thompson</cp:lastModifiedBy>
  <cp:revision>20</cp:revision>
  <dcterms:created xsi:type="dcterms:W3CDTF">2020-10-20T15:40:55Z</dcterms:created>
  <dcterms:modified xsi:type="dcterms:W3CDTF">2020-12-16T09:14:02Z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5bade86-969a-4cfc-8d70-99d1f0adeaba_Enabled">
    <vt:lpwstr>True</vt:lpwstr>
  </property>
  <property fmtid="{D5CDD505-2E9C-101B-9397-08002B2CF9AE}" pid="3" name="MSIP_Label_65bade86-969a-4cfc-8d70-99d1f0adeaba_SiteId">
    <vt:lpwstr>efaa16aa-d1de-4d58-ba2e-2833fdfdd29f</vt:lpwstr>
  </property>
  <property fmtid="{D5CDD505-2E9C-101B-9397-08002B2CF9AE}" pid="4" name="MSIP_Label_65bade86-969a-4cfc-8d70-99d1f0adeaba_Owner">
    <vt:lpwstr>kate.alcock@cornwall.gov.uk</vt:lpwstr>
  </property>
  <property fmtid="{D5CDD505-2E9C-101B-9397-08002B2CF9AE}" pid="5" name="MSIP_Label_65bade86-969a-4cfc-8d70-99d1f0adeaba_SetDate">
    <vt:lpwstr>2020-10-20T16:48:14.6146971Z</vt:lpwstr>
  </property>
  <property fmtid="{D5CDD505-2E9C-101B-9397-08002B2CF9AE}" pid="6" name="MSIP_Label_65bade86-969a-4cfc-8d70-99d1f0adeaba_Name">
    <vt:lpwstr>CONTROLLED</vt:lpwstr>
  </property>
  <property fmtid="{D5CDD505-2E9C-101B-9397-08002B2CF9AE}" pid="7" name="MSIP_Label_65bade86-969a-4cfc-8d70-99d1f0adeaba_Application">
    <vt:lpwstr>Microsoft Azure Information Protection</vt:lpwstr>
  </property>
  <property fmtid="{D5CDD505-2E9C-101B-9397-08002B2CF9AE}" pid="8" name="MSIP_Label_65bade86-969a-4cfc-8d70-99d1f0adeaba_ActionId">
    <vt:lpwstr>0c8387d2-0c71-498d-8ca7-c248002b4311</vt:lpwstr>
  </property>
  <property fmtid="{D5CDD505-2E9C-101B-9397-08002B2CF9AE}" pid="9" name="MSIP_Label_65bade86-969a-4cfc-8d70-99d1f0adeaba_Extended_MSFT_Method">
    <vt:lpwstr>Automatic</vt:lpwstr>
  </property>
  <property fmtid="{D5CDD505-2E9C-101B-9397-08002B2CF9AE}" pid="10" name="Sensitivity">
    <vt:lpwstr>CONTROLLED</vt:lpwstr>
  </property>
  <property fmtid="{D5CDD505-2E9C-101B-9397-08002B2CF9AE}" pid="11" name="ContentTypeId">
    <vt:lpwstr>0x010100C3F91B3127D74F42A0A6F3CB4DEB8FD2</vt:lpwstr>
  </property>
</Properties>
</file>