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3" r:id="rId4"/>
    <p:sldId id="262" r:id="rId5"/>
    <p:sldId id="265" r:id="rId6"/>
    <p:sldId id="264" r:id="rId7"/>
    <p:sldId id="26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95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4CC5A2-2250-405F-9358-411A3C802FFC}" type="datetimeFigureOut">
              <a:rPr lang="en-GB" smtClean="0"/>
              <a:t>07/09/2018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77F7F5-7BB8-4B46-9D33-7A37CF457BE4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11188" y="1268413"/>
            <a:ext cx="828198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</a:rPr>
              <a:t>Professor Martin Green OBE</a:t>
            </a:r>
            <a:br>
              <a:rPr kumimoji="0" lang="en-GB" sz="4600" b="1" i="0" u="none" strike="noStrike" kern="0" cap="none" spc="0" normalizeH="0" baseline="0" noProof="0" dirty="0">
                <a:ln>
                  <a:noFill/>
                </a:ln>
                <a:solidFill>
                  <a:srgbClr val="00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</a:rPr>
            </a:br>
            <a:r>
              <a:rPr kumimoji="0" lang="en-GB" sz="38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</a:rPr>
              <a:t>Chief Executive </a:t>
            </a:r>
            <a:br>
              <a:rPr kumimoji="0" lang="en-GB" sz="3800" b="1" i="0" u="none" strike="noStrike" kern="0" cap="none" spc="0" normalizeH="0" baseline="0" noProof="0" dirty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Arial Narrow" panose="020B0606020202030204" pitchFamily="34" charset="0"/>
              </a:rPr>
            </a:br>
            <a:r>
              <a:rPr kumimoji="0" lang="en-GB" sz="3800" b="1" i="0" u="none" strike="noStrike" kern="0" cap="none" spc="0" normalizeH="0" baseline="0" noProof="0" dirty="0">
                <a:ln>
                  <a:noFill/>
                </a:ln>
                <a:solidFill>
                  <a:srgbClr val="3B812F"/>
                </a:solidFill>
                <a:effectLst/>
                <a:uLnTx/>
                <a:uFillTx/>
                <a:latin typeface="Arial Narrow" panose="020B0606020202030204" pitchFamily="34" charset="0"/>
              </a:rPr>
              <a:t>Care England</a:t>
            </a:r>
          </a:p>
        </p:txBody>
      </p:sp>
      <p:sp>
        <p:nvSpPr>
          <p:cNvPr id="4" name="Subtitle 5"/>
          <p:cNvSpPr txBox="1">
            <a:spLocks/>
          </p:cNvSpPr>
          <p:nvPr/>
        </p:nvSpPr>
        <p:spPr bwMode="auto">
          <a:xfrm>
            <a:off x="1188319" y="3298734"/>
            <a:ext cx="770485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endParaRPr lang="en-GB" altLang="en-US" sz="1800" b="1" kern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en-GB" altLang="en-US" sz="3200" b="1" kern="0" dirty="0">
                <a:solidFill>
                  <a:srgbClr val="000000"/>
                </a:solidFill>
                <a:latin typeface="Arial Narrow" panose="020B0606020202030204" pitchFamily="34" charset="0"/>
              </a:rPr>
              <a:t>Sustainability, Maintenance and Growth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en-GB" altLang="en-US" sz="2000" b="1" i="1" kern="0" dirty="0">
                <a:solidFill>
                  <a:srgbClr val="000000"/>
                </a:solidFill>
                <a:latin typeface="Arial Narrow" panose="020B0606020202030204" pitchFamily="34" charset="0"/>
              </a:rPr>
              <a:t>Cornwall Partners In Care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en-GB" altLang="en-US" sz="2000" b="1" i="1" kern="0" dirty="0">
                <a:solidFill>
                  <a:srgbClr val="000000"/>
                </a:solidFill>
                <a:latin typeface="Arial Narrow" panose="020B0606020202030204" pitchFamily="34" charset="0"/>
              </a:rPr>
              <a:t>14</a:t>
            </a:r>
            <a:r>
              <a:rPr lang="en-GB" altLang="en-US" sz="2000" b="1" i="1" kern="0" baseline="30000" dirty="0">
                <a:solidFill>
                  <a:srgbClr val="000000"/>
                </a:solidFill>
                <a:latin typeface="Arial Narrow" panose="020B0606020202030204" pitchFamily="34" charset="0"/>
              </a:rPr>
              <a:t>th</a:t>
            </a:r>
            <a:r>
              <a:rPr lang="en-GB" altLang="en-US" sz="2000" b="1" i="1" kern="0" dirty="0">
                <a:solidFill>
                  <a:srgbClr val="000000"/>
                </a:solidFill>
                <a:latin typeface="Arial Narrow" panose="020B0606020202030204" pitchFamily="34" charset="0"/>
              </a:rPr>
              <a:t> September 2018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GB" alt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37" y="5162344"/>
            <a:ext cx="2259322" cy="1507016"/>
          </a:xfrm>
          <a:prstGeom prst="rect">
            <a:avLst/>
          </a:prstGeom>
          <a:effectLst>
            <a:softEdge rad="1016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164058"/>
            <a:ext cx="2232248" cy="1484289"/>
          </a:xfrm>
          <a:prstGeom prst="rect">
            <a:avLst/>
          </a:prstGeom>
          <a:effectLst>
            <a:softEdge rad="101600"/>
          </a:effectLst>
        </p:spPr>
      </p:pic>
    </p:spTree>
    <p:extLst>
      <p:ext uri="{BB962C8B-B14F-4D97-AF65-F5344CB8AC3E}">
        <p14:creationId xmlns:p14="http://schemas.microsoft.com/office/powerpoint/2010/main" val="215294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32628" y="2011152"/>
            <a:ext cx="7817197" cy="43924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Healthcare spend over c£128 billion +£58b 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Social care spend c£18 billion + £ ??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Fragmentation across the system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Silo thinking and silo acting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Lack of transparency over costs in all sectors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Social care broken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Healthcare in crisis</a:t>
            </a:r>
          </a:p>
          <a:p>
            <a:pPr eaLnBrk="1" hangingPunct="1"/>
            <a:endParaRPr lang="en-GB" altLang="en-US" sz="2400" kern="0" dirty="0">
              <a:latin typeface="Arial Narrow" panose="020B0606020202030204" pitchFamily="34" charset="0"/>
              <a:ea typeface="Segoe UI Symbol" pitchFamily="34" charset="0"/>
              <a:cs typeface="Segoe UI Symbo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48815" y="908720"/>
            <a:ext cx="389241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800" b="1" i="0" u="none" strike="noStrike" kern="0" cap="none" spc="0" normalizeH="0" baseline="0" noProof="0" dirty="0">
                <a:ln>
                  <a:noFill/>
                </a:ln>
                <a:solidFill>
                  <a:srgbClr val="04617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Context: Austerity?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2" descr="Image result for austerity">
            <a:extLst>
              <a:ext uri="{FF2B5EF4-FFF2-40B4-BE49-F238E27FC236}">
                <a16:creationId xmlns:a16="http://schemas.microsoft.com/office/drawing/2014/main" id="{5CE3A341-9F3B-4040-BF2F-86D28B38A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956" y="1611869"/>
            <a:ext cx="1968219" cy="3240360"/>
          </a:xfrm>
          <a:prstGeom prst="rect">
            <a:avLst/>
          </a:prstGeom>
          <a:noFill/>
          <a:effectLst>
            <a:softEdge rad="177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26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19113" y="1845246"/>
            <a:ext cx="6314361" cy="432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Build strong partnerships across systems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Align success and outcome measures 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Fund outcomes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Share information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Encourage innovating and efficiencies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Invest in staff and improve their status and flexibility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Embrace technology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Sector neutral</a:t>
            </a:r>
          </a:p>
          <a:p>
            <a:pPr eaLnBrk="1" hangingPunct="1"/>
            <a:r>
              <a:rPr lang="en-GB" altLang="en-US" sz="2400" kern="0" dirty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Challenge LA Control Mechanisms (Shadow Directors)</a:t>
            </a:r>
          </a:p>
          <a:p>
            <a:pPr marL="0" indent="0" eaLnBrk="1" hangingPunct="1">
              <a:buNone/>
            </a:pPr>
            <a:endParaRPr lang="en-GB" altLang="en-US" sz="2400" kern="0" dirty="0">
              <a:latin typeface="Arial Narrow" panose="020B0606020202030204" pitchFamily="34" charset="0"/>
              <a:ea typeface="Segoe UI Symbol" pitchFamily="34" charset="0"/>
              <a:cs typeface="Segoe UI Symbol" pitchFamily="34" charset="0"/>
            </a:endParaRPr>
          </a:p>
          <a:p>
            <a:pPr eaLnBrk="1" hangingPunct="1"/>
            <a:endParaRPr lang="en-GB" altLang="en-US" sz="2400" kern="0" dirty="0">
              <a:ea typeface="Segoe UI Symbol" pitchFamily="34" charset="0"/>
              <a:cs typeface="Segoe UI Symbol" pitchFamily="34" charset="0"/>
            </a:endParaRPr>
          </a:p>
          <a:p>
            <a:pPr eaLnBrk="1" hangingPunct="1"/>
            <a:endParaRPr lang="en-GB" altLang="en-US" sz="2400" kern="0" dirty="0">
              <a:ea typeface="Segoe UI Symbol" pitchFamily="34" charset="0"/>
              <a:cs typeface="Segoe UI Symbol" pitchFamily="34" charset="0"/>
            </a:endParaRPr>
          </a:p>
          <a:p>
            <a:pPr eaLnBrk="1" hangingPunct="1"/>
            <a:endParaRPr lang="en-GB" altLang="en-US" sz="2400" kern="0" dirty="0">
              <a:ea typeface="Segoe UI Symbol" pitchFamily="34" charset="0"/>
              <a:cs typeface="Segoe UI Symbo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80728"/>
            <a:ext cx="3514104" cy="67710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800" b="1" i="0" u="none" strike="noStrike" kern="0" cap="none" spc="0" normalizeH="0" baseline="0">
                <a:ln>
                  <a:noFill/>
                </a:ln>
                <a:solidFill>
                  <a:srgbClr val="04617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defRPr>
            </a:lvl1pPr>
          </a:lstStyle>
          <a:p>
            <a:r>
              <a:rPr lang="en-GB" dirty="0"/>
              <a:t>The Way Forward</a:t>
            </a:r>
          </a:p>
        </p:txBody>
      </p:sp>
      <p:pic>
        <p:nvPicPr>
          <p:cNvPr id="6" name="Picture 2" descr="http://2.bp.blogspot.com/-ISy-zdB87r4/UIlfNIneoiI/AAAAAAAALdo/vq-3pdW89n8/s1600/Sustainability%2BMoving%2BForward.bmp">
            <a:extLst>
              <a:ext uri="{FF2B5EF4-FFF2-40B4-BE49-F238E27FC236}">
                <a16:creationId xmlns:a16="http://schemas.microsoft.com/office/drawing/2014/main" id="{A9EA8153-B9E8-4C66-98E4-DD882CEC9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20488"/>
            <a:ext cx="2238739" cy="3417024"/>
          </a:xfrm>
          <a:prstGeom prst="rect">
            <a:avLst/>
          </a:prstGeom>
          <a:noFill/>
          <a:effectLst>
            <a:softEdge rad="139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23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9552" y="836712"/>
            <a:ext cx="4713150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800" b="1" i="0" u="none" strike="noStrike" kern="0" cap="none" spc="0" normalizeH="0" baseline="0">
                <a:ln>
                  <a:noFill/>
                </a:ln>
                <a:solidFill>
                  <a:srgbClr val="04617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defRPr>
            </a:lvl1pPr>
          </a:lstStyle>
          <a:p>
            <a:r>
              <a:rPr lang="en-GB" sz="4000" dirty="0"/>
              <a:t>A Vision for the Future</a:t>
            </a:r>
            <a:endParaRPr lang="en-GB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9552" y="1844824"/>
            <a:ext cx="892789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 kern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defRPr>
            </a:lvl1pPr>
            <a:lvl2pPr marL="669925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/>
            </a:lvl2pPr>
            <a:lvl3pPr marL="1022350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/>
            </a:lvl3pPr>
            <a:lvl4pPr marL="1339850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/>
            </a:lvl4pPr>
            <a:lvl5pPr marL="16811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9pPr>
          </a:lstStyle>
          <a:p>
            <a:r>
              <a:rPr lang="en-GB" altLang="en-US" sz="2000" dirty="0"/>
              <a:t>Commission and outcomes</a:t>
            </a:r>
          </a:p>
          <a:p>
            <a:r>
              <a:rPr lang="en-GB" altLang="en-US" sz="2000" dirty="0"/>
              <a:t>Incentivise innovation</a:t>
            </a:r>
          </a:p>
          <a:p>
            <a:r>
              <a:rPr lang="en-GB" altLang="en-US" sz="2000" dirty="0"/>
              <a:t>Commission for prevention and evidenced based services</a:t>
            </a:r>
          </a:p>
          <a:p>
            <a:r>
              <a:rPr lang="en-GB" altLang="en-US" sz="2000" dirty="0"/>
              <a:t>Be transparent with the public about the costs of care and support services</a:t>
            </a:r>
          </a:p>
          <a:p>
            <a:r>
              <a:rPr lang="en-GB" altLang="en-US" sz="2000" dirty="0"/>
              <a:t>Be open to innovation</a:t>
            </a:r>
          </a:p>
          <a:p>
            <a:r>
              <a:rPr lang="en-GB" altLang="en-US" sz="2000" dirty="0"/>
              <a:t>Decommission obsolete services</a:t>
            </a:r>
          </a:p>
          <a:p>
            <a:r>
              <a:rPr lang="en-GB" altLang="en-US" sz="2000" dirty="0"/>
              <a:t>Support workforce across the entire sector</a:t>
            </a:r>
          </a:p>
          <a:p>
            <a:r>
              <a:rPr lang="en-GB" altLang="en-US" sz="2000" dirty="0"/>
              <a:t>Link the market position statements and demographic data to the planning process</a:t>
            </a:r>
          </a:p>
          <a:p>
            <a:r>
              <a:rPr lang="en-GB" altLang="en-US" sz="2000" dirty="0"/>
              <a:t>Stop duplication</a:t>
            </a:r>
          </a:p>
          <a:p>
            <a:r>
              <a:rPr lang="en-GB" altLang="en-US" sz="2000" dirty="0"/>
              <a:t>Align economic development with care planning</a:t>
            </a:r>
          </a:p>
          <a:p>
            <a:r>
              <a:rPr lang="en-GB" altLang="en-US" sz="2000" dirty="0"/>
              <a:t>Focus on people and outcomes NOT systems or organisations</a:t>
            </a: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423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36938"/>
            <a:ext cx="5323893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800" b="1" i="0" u="none" strike="noStrike" kern="0" cap="none" spc="0" normalizeH="0" baseline="0">
                <a:ln>
                  <a:noFill/>
                </a:ln>
                <a:solidFill>
                  <a:srgbClr val="04617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defRPr>
            </a:lvl1pPr>
          </a:lstStyle>
          <a:p>
            <a:r>
              <a:rPr lang="en-GB" sz="4000" dirty="0"/>
              <a:t>Regulation for Excellence</a:t>
            </a:r>
            <a:endParaRPr lang="en-GB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1916832"/>
            <a:ext cx="6480172" cy="414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 kern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defRPr>
            </a:lvl1pPr>
            <a:lvl2pPr marL="669925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/>
            </a:lvl2pPr>
            <a:lvl3pPr marL="1022350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/>
            </a:lvl3pPr>
            <a:lvl4pPr marL="1339850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/>
            </a:lvl4pPr>
            <a:lvl5pPr marL="16811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9pPr>
          </a:lstStyle>
          <a:p>
            <a:pPr>
              <a:defRPr/>
            </a:pPr>
            <a:r>
              <a:rPr lang="en-US" dirty="0"/>
              <a:t>The cornerstone of public protection</a:t>
            </a:r>
          </a:p>
          <a:p>
            <a:pPr>
              <a:defRPr/>
            </a:pPr>
            <a:r>
              <a:rPr lang="en-US" altLang="en-US" dirty="0"/>
              <a:t>Outcome based</a:t>
            </a:r>
          </a:p>
          <a:p>
            <a:pPr>
              <a:defRPr/>
            </a:pPr>
            <a:r>
              <a:rPr lang="en-US" altLang="en-US" dirty="0"/>
              <a:t>Proportionate</a:t>
            </a:r>
          </a:p>
          <a:p>
            <a:pPr>
              <a:defRPr/>
            </a:pPr>
            <a:r>
              <a:rPr lang="en-US" altLang="en-US" dirty="0"/>
              <a:t>Risk aware, not risk averse</a:t>
            </a:r>
          </a:p>
          <a:p>
            <a:pPr>
              <a:defRPr/>
            </a:pPr>
            <a:r>
              <a:rPr lang="en-US" altLang="en-US" dirty="0"/>
              <a:t>Improve transparency</a:t>
            </a:r>
          </a:p>
          <a:p>
            <a:pPr>
              <a:defRPr/>
            </a:pPr>
            <a:r>
              <a:rPr lang="en-US" altLang="en-US" dirty="0"/>
              <a:t>Reduce bureaucracy</a:t>
            </a:r>
          </a:p>
          <a:p>
            <a:pPr>
              <a:defRPr/>
            </a:pPr>
            <a:r>
              <a:rPr lang="en-US" altLang="en-US" dirty="0"/>
              <a:t>Equity of costs across the system</a:t>
            </a:r>
          </a:p>
          <a:p>
            <a:pPr>
              <a:defRPr/>
            </a:pPr>
            <a:r>
              <a:rPr lang="en-US" altLang="en-US" dirty="0"/>
              <a:t>Open to challenge</a:t>
            </a:r>
          </a:p>
          <a:p>
            <a:pPr>
              <a:defRPr/>
            </a:pPr>
            <a:r>
              <a:rPr lang="en-US" altLang="en-US" dirty="0"/>
              <a:t>Champion Innovation</a:t>
            </a:r>
          </a:p>
          <a:p>
            <a:pPr>
              <a:defRPr/>
            </a:pPr>
            <a:endParaRPr lang="en-GB" altLang="en-US" dirty="0"/>
          </a:p>
        </p:txBody>
      </p:sp>
      <p:pic>
        <p:nvPicPr>
          <p:cNvPr id="5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235384"/>
            <a:ext cx="2310105" cy="238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892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823020"/>
            <a:ext cx="8052204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800" b="1" i="0" u="none" strike="noStrike" kern="0" cap="none" spc="0" normalizeH="0" baseline="0">
                <a:ln>
                  <a:noFill/>
                </a:ln>
                <a:solidFill>
                  <a:srgbClr val="04617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defRPr>
            </a:lvl1pPr>
          </a:lstStyle>
          <a:p>
            <a:r>
              <a:rPr lang="en-US" sz="4000" dirty="0"/>
              <a:t>The Route to Sustainability and Growth</a:t>
            </a:r>
            <a:endParaRPr lang="en-GB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27584" y="1772816"/>
            <a:ext cx="8414902" cy="34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 kern="0"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defRPr>
            </a:lvl1pPr>
            <a:lvl2pPr marL="669925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/>
            </a:lvl2pPr>
            <a:lvl3pPr marL="1022350" indent="-350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/>
            </a:lvl3pPr>
            <a:lvl4pPr marL="1339850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/>
            </a:lvl4pPr>
            <a:lvl5pPr marL="16811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5pPr>
            <a:lvl6pPr marL="21383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6pPr>
            <a:lvl7pPr marL="25955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7pPr>
            <a:lvl8pPr marL="30527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8pPr>
            <a:lvl9pPr marL="3509963" indent="-33972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/>
            </a:lvl9pPr>
          </a:lstStyle>
          <a:p>
            <a:pPr>
              <a:defRPr/>
            </a:pPr>
            <a:r>
              <a:rPr lang="en-US" dirty="0"/>
              <a:t>Focus on the person</a:t>
            </a:r>
          </a:p>
          <a:p>
            <a:pPr>
              <a:defRPr/>
            </a:pPr>
            <a:r>
              <a:rPr lang="en-US" dirty="0"/>
              <a:t>Clearly measure benefits</a:t>
            </a:r>
          </a:p>
          <a:p>
            <a:pPr>
              <a:defRPr/>
            </a:pPr>
            <a:r>
              <a:rPr lang="en-US" dirty="0"/>
              <a:t>Develop a clear and consistent message</a:t>
            </a:r>
          </a:p>
          <a:p>
            <a:pPr>
              <a:defRPr/>
            </a:pPr>
            <a:r>
              <a:rPr lang="en-US" dirty="0"/>
              <a:t>Incentivise people to pay for care (Inheritance Tax Disregards)</a:t>
            </a:r>
          </a:p>
          <a:p>
            <a:pPr>
              <a:defRPr/>
            </a:pPr>
            <a:r>
              <a:rPr lang="en-US" dirty="0"/>
              <a:t>Facilitate community responses</a:t>
            </a:r>
          </a:p>
          <a:p>
            <a:pPr>
              <a:defRPr/>
            </a:pPr>
            <a:r>
              <a:rPr lang="en-US" dirty="0"/>
              <a:t>Invest in your workforce</a:t>
            </a:r>
          </a:p>
          <a:p>
            <a:pPr>
              <a:defRPr/>
            </a:pPr>
            <a:r>
              <a:rPr lang="en-US" dirty="0"/>
              <a:t>Embrace new technology</a:t>
            </a:r>
          </a:p>
          <a:p>
            <a:pPr>
              <a:defRPr/>
            </a:pPr>
            <a:r>
              <a:rPr lang="en-US" dirty="0"/>
              <a:t>Innovate</a:t>
            </a:r>
          </a:p>
          <a:p>
            <a:pPr>
              <a:defRPr/>
            </a:pPr>
            <a:r>
              <a:rPr lang="en-US" dirty="0"/>
              <a:t>Diversify</a:t>
            </a:r>
          </a:p>
          <a:p>
            <a:pPr marL="0" indent="0">
              <a:buNone/>
              <a:defRPr/>
            </a:pPr>
            <a:r>
              <a:rPr lang="en-US" altLang="en-US" dirty="0"/>
              <a:t>    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397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purvisl\Desktop\Care England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49280"/>
            <a:ext cx="29517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81050" y="836811"/>
            <a:ext cx="746335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GB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Segoe UI Symbol" pitchFamily="34" charset="0"/>
                <a:cs typeface="Segoe UI Symbol" pitchFamily="34" charset="0"/>
              </a:rPr>
              <a:t> Professor Martin Green OBE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en-GB" altLang="en-US" sz="38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Chief Executive</a:t>
            </a:r>
          </a:p>
          <a:p>
            <a:pPr marL="0" indent="0" algn="ctr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en-GB" altLang="en-US" sz="3800" b="1" kern="0" dirty="0">
                <a:solidFill>
                  <a:srgbClr val="3B812F"/>
                </a:solidFill>
                <a:latin typeface="Arial Narrow" panose="020B0606020202030204" pitchFamily="34" charset="0"/>
                <a:ea typeface="+mj-ea"/>
                <a:cs typeface="+mj-cs"/>
              </a:rPr>
              <a:t>Care England</a:t>
            </a:r>
          </a:p>
          <a:p>
            <a:pPr marL="0" indent="0" algn="ctr" eaLnBrk="1" hangingPunct="1">
              <a:spcBef>
                <a:spcPct val="0"/>
              </a:spcBef>
              <a:buClrTx/>
              <a:buSzTx/>
              <a:buNone/>
              <a:defRPr/>
            </a:pPr>
            <a:endParaRPr lang="en-GB" altLang="en-US" sz="1000" b="1" kern="0" dirty="0">
              <a:solidFill>
                <a:srgbClr val="3B812F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marL="0" indent="0" algn="ctr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en-GB" altLang="en-US" sz="2400" b="1" u="sng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mgreen@careengland.org.uk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GB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Segoe UI Symbol" pitchFamily="34" charset="0"/>
              <a:cs typeface="Segoe UI Symbo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GB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Segoe UI Symbol" pitchFamily="34" charset="0"/>
              <a:cs typeface="Segoe UI Symbo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GB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Segoe UI Symbol" pitchFamily="34" charset="0"/>
              <a:cs typeface="Segoe UI Symbol" pitchFamily="34" charset="0"/>
            </a:endParaRPr>
          </a:p>
        </p:txBody>
      </p:sp>
      <p:pic>
        <p:nvPicPr>
          <p:cNvPr id="5" name="Picture 8" descr="C:\Users\jadhavr\Pictures\facebook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649" y="5337279"/>
            <a:ext cx="612001" cy="61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:\Users\jadhavr\Pictures\linkedinlogo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523" y="4622269"/>
            <a:ext cx="594344" cy="6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3776886" y="3924345"/>
            <a:ext cx="22322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600" b="1" kern="0" dirty="0">
                <a:solidFill>
                  <a:srgbClr val="000000"/>
                </a:solidFill>
              </a:rPr>
              <a:t>@CareEngPolicy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600" b="1" kern="0" dirty="0">
                <a:solidFill>
                  <a:srgbClr val="000000"/>
                </a:solidFill>
              </a:rPr>
              <a:t>@CareEnglandNews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" name="TextBox 15"/>
          <p:cNvSpPr txBox="1">
            <a:spLocks noChangeArrowheads="1"/>
          </p:cNvSpPr>
          <p:nvPr/>
        </p:nvSpPr>
        <p:spPr bwMode="auto">
          <a:xfrm>
            <a:off x="3848894" y="4766408"/>
            <a:ext cx="30273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Professor</a:t>
            </a:r>
            <a:r>
              <a:rPr kumimoji="0" lang="en-GB" altLang="en-US" sz="16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M</a:t>
            </a:r>
            <a:r>
              <a:rPr kumimoji="0" lang="en-GB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artin Green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3848894" y="5474002"/>
            <a:ext cx="18715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Care England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80" y="3904272"/>
            <a:ext cx="585787" cy="58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35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e England Presentation Templat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Care England Presentation Template</Template>
  <TotalTime>427</TotalTime>
  <Words>276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</vt:lpstr>
      <vt:lpstr>Constantia</vt:lpstr>
      <vt:lpstr>Segoe UI Symbol</vt:lpstr>
      <vt:lpstr>Wingdings</vt:lpstr>
      <vt:lpstr>Wingdings 2</vt:lpstr>
      <vt:lpstr>Care England Presentation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Leonie Purvis</dc:creator>
  <cp:lastModifiedBy>Antonella Corby</cp:lastModifiedBy>
  <cp:revision>52</cp:revision>
  <cp:lastPrinted>2018-09-05T13:54:14Z</cp:lastPrinted>
  <dcterms:created xsi:type="dcterms:W3CDTF">2014-02-19T10:54:05Z</dcterms:created>
  <dcterms:modified xsi:type="dcterms:W3CDTF">2018-09-07T13:00:18Z</dcterms:modified>
</cp:coreProperties>
</file>