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6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73" r:id="rId3"/>
    <p:sldId id="259" r:id="rId4"/>
    <p:sldId id="257" r:id="rId5"/>
    <p:sldId id="383" r:id="rId6"/>
    <p:sldId id="348" r:id="rId7"/>
    <p:sldId id="553" r:id="rId8"/>
    <p:sldId id="549" r:id="rId9"/>
    <p:sldId id="497" r:id="rId10"/>
    <p:sldId id="271" r:id="rId11"/>
    <p:sldId id="569" r:id="rId12"/>
    <p:sldId id="273" r:id="rId13"/>
    <p:sldId id="479" r:id="rId14"/>
    <p:sldId id="275" r:id="rId15"/>
    <p:sldId id="276" r:id="rId16"/>
    <p:sldId id="544" r:id="rId17"/>
    <p:sldId id="566" r:id="rId18"/>
    <p:sldId id="563" r:id="rId19"/>
    <p:sldId id="545" r:id="rId20"/>
    <p:sldId id="543" r:id="rId21"/>
    <p:sldId id="557" r:id="rId22"/>
    <p:sldId id="283" r:id="rId23"/>
    <p:sldId id="284" r:id="rId24"/>
    <p:sldId id="285" r:id="rId25"/>
    <p:sldId id="287" r:id="rId26"/>
    <p:sldId id="288" r:id="rId27"/>
    <p:sldId id="289" r:id="rId28"/>
    <p:sldId id="294" r:id="rId29"/>
    <p:sldId id="558" r:id="rId30"/>
    <p:sldId id="572" r:id="rId31"/>
    <p:sldId id="293" r:id="rId32"/>
    <p:sldId id="574" r:id="rId33"/>
    <p:sldId id="564" r:id="rId34"/>
    <p:sldId id="258" r:id="rId35"/>
    <p:sldId id="556" r:id="rId36"/>
    <p:sldId id="554" r:id="rId37"/>
    <p:sldId id="264" r:id="rId38"/>
    <p:sldId id="265" r:id="rId39"/>
    <p:sldId id="266" r:id="rId40"/>
    <p:sldId id="547" r:id="rId41"/>
    <p:sldId id="267" r:id="rId42"/>
    <p:sldId id="268" r:id="rId43"/>
    <p:sldId id="269" r:id="rId44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108" d="100"/>
          <a:sy n="108" d="100"/>
        </p:scale>
        <p:origin x="72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B9D0-41B7-44C1-BBBD-ED3103148496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9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2C3BC-65E2-48E7-BE4F-38B11931DA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DC88-03AE-43F1-929D-209140BF15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C3BC-65E2-48E7-BE4F-38B11931DA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9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C3BC-65E2-48E7-BE4F-38B11931DA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9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C3BC-65E2-48E7-BE4F-38B11931DA4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3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3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"/>
            <a:ext cx="9144000" cy="514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3848100"/>
            <a:ext cx="9144000" cy="1296670"/>
          </a:xfrm>
          <a:custGeom>
            <a:avLst/>
            <a:gdLst/>
            <a:ahLst/>
            <a:cxnLst/>
            <a:rect l="l" t="t" r="r" b="b"/>
            <a:pathLst>
              <a:path w="9144000" h="1296670">
                <a:moveTo>
                  <a:pt x="0" y="1296415"/>
                </a:moveTo>
                <a:lnTo>
                  <a:pt x="9144000" y="1296415"/>
                </a:lnTo>
                <a:lnTo>
                  <a:pt x="9144000" y="0"/>
                </a:lnTo>
                <a:lnTo>
                  <a:pt x="0" y="0"/>
                </a:lnTo>
                <a:lnTo>
                  <a:pt x="0" y="1296415"/>
                </a:lnTo>
                <a:close/>
              </a:path>
            </a:pathLst>
          </a:custGeom>
          <a:solidFill>
            <a:srgbClr val="FFFFFF">
              <a:alpha val="7803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62" y="1200151"/>
            <a:ext cx="4044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00151"/>
            <a:ext cx="4044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03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6807"/>
            <a:ext cx="541147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954529"/>
            <a:ext cx="4175760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gov.uk/government/publications/review-of-data-security-consent-and-opt-ou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ptoolkit.nhs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c.org.uk/guidance-providers/adult-social-care/key-lines-enquiry-adult-social-care-services" TargetMode="External"/><Relationship Id="rId2" Type="http://schemas.openxmlformats.org/officeDocument/2006/relationships/hyperlink" Target="https://ico.org.uk/for-organisations/guide-to-the-general-data-protection-regulation-gdp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ptoolkit.nhs.uk/News/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ptoolkit.nhs.uk/Help/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careprovideralliance.org.uk/information-governanc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provideralliance.org.uk/data-security-and-protection-toolki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ptoolkit.nhs.uk/News/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e-lfh.org.uk/programmes/data-security-awarenes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hs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ital.nhs.uk/summary-care-record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nhs.net" TargetMode="External"/><Relationship Id="rId2" Type="http://schemas.openxmlformats.org/officeDocument/2006/relationships/hyperlink" Target="https://portal.nh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gital.nhs.uk/nhsmail/case-studies" TargetMode="External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hs.net/Help/joiningnhsma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nhs.net/Registration#/careprovid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rumptongreen.carehomecamberwick@nhs.net" TargetMode="External"/><Relationship Id="rId2" Type="http://schemas.openxmlformats.org/officeDocument/2006/relationships/hyperlink" Target="mailto:windy.miller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hyperlink" Target="mailto:Feedback@nhs.ne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.nhs.uk/summary-care-records/additional-information" TargetMode="External"/><Relationship Id="rId2" Type="http://schemas.openxmlformats.org/officeDocument/2006/relationships/hyperlink" Target="https://www.digital.nhs.uk/summary-care-record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about-nhs-digital/our-work/transforming-health-and-care-through-technology/integrated-care-domain-d/social-care-program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about-nhs-digital/our-work/transforming-health-and-care-through-technology/integrated-care-domain-d/social-care-programme" TargetMode="External"/><Relationship Id="rId2" Type="http://schemas.openxmlformats.org/officeDocument/2006/relationships/hyperlink" Target="mailto:scp.general@nhs.ne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hca.co.uk/homecarer.aspx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cap.org.uk/advice-and-support/health/our-health-guides" TargetMode="External"/><Relationship Id="rId2" Type="http://schemas.openxmlformats.org/officeDocument/2006/relationships/hyperlink" Target="https://www.youtube.com/watch?v=jhN-EyMJWg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forcare.org.uk/NMDS-SC-intelligence/NMDS-SC/Workforce-data-and-publications/Size-and-structure-of-the-adult-social-care-sector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heprsb.org/aboutus/videos-2/" TargetMode="External"/><Relationship Id="rId4" Type="http://schemas.openxmlformats.org/officeDocument/2006/relationships/image" Target="../media/image6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rsb.org/standards/dcsp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prsb.org/standards/dcsp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34" Type="http://schemas.openxmlformats.org/officeDocument/2006/relationships/image" Target="../media/image38.jpe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23" Type="http://schemas.openxmlformats.org/officeDocument/2006/relationships/image" Target="../media/image27.png"/><Relationship Id="rId28" Type="http://schemas.openxmlformats.org/officeDocument/2006/relationships/image" Target="../media/image32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jpg"/><Relationship Id="rId27" Type="http://schemas.openxmlformats.org/officeDocument/2006/relationships/image" Target="../media/image31.png"/><Relationship Id="rId30" Type="http://schemas.openxmlformats.org/officeDocument/2006/relationships/image" Target="../media/image34.jpg"/><Relationship Id="rId35" Type="http://schemas.openxmlformats.org/officeDocument/2006/relationships/hyperlink" Target="https://lillian888.wordpress.com/2015/06/28/family-matters-explaining-why-i-have-bad-day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cqc.org.uk/publications/themed-work/beyond-barriers-how-older-people-move-between-health-care-englan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72355"/>
            <a:ext cx="9119870" cy="770890"/>
          </a:xfrm>
          <a:custGeom>
            <a:avLst/>
            <a:gdLst/>
            <a:ahLst/>
            <a:cxnLst/>
            <a:rect l="l" t="t" r="r" b="b"/>
            <a:pathLst>
              <a:path w="9119870" h="770889">
                <a:moveTo>
                  <a:pt x="0" y="770636"/>
                </a:moveTo>
                <a:lnTo>
                  <a:pt x="9119489" y="770636"/>
                </a:lnTo>
                <a:lnTo>
                  <a:pt x="9119489" y="0"/>
                </a:lnTo>
                <a:lnTo>
                  <a:pt x="0" y="0"/>
                </a:lnTo>
                <a:lnTo>
                  <a:pt x="0" y="770636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478268" y="254508"/>
            <a:ext cx="1197864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69747" y="4482084"/>
            <a:ext cx="300685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491" y="1574749"/>
            <a:ext cx="7485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0" dirty="0"/>
              <a:t>Better </a:t>
            </a:r>
            <a:r>
              <a:rPr sz="5400" spc="-45" dirty="0"/>
              <a:t>Information</a:t>
            </a:r>
            <a:r>
              <a:rPr sz="5400" spc="-665" dirty="0"/>
              <a:t> </a:t>
            </a:r>
            <a:r>
              <a:rPr sz="5400" spc="-45" dirty="0"/>
              <a:t>Sharing</a:t>
            </a:r>
            <a:endParaRPr sz="5400" dirty="0"/>
          </a:p>
        </p:txBody>
      </p:sp>
      <p:sp>
        <p:nvSpPr>
          <p:cNvPr id="6" name="object 6"/>
          <p:cNvSpPr txBox="1"/>
          <p:nvPr/>
        </p:nvSpPr>
        <p:spPr>
          <a:xfrm>
            <a:off x="381001" y="3181350"/>
            <a:ext cx="815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dirty="0">
                <a:latin typeface="+mj-lt"/>
                <a:cs typeface="Calibri"/>
              </a:rPr>
              <a:t> Cornwall Partners in Care - 14</a:t>
            </a:r>
            <a:r>
              <a:rPr lang="en-GB" sz="2400" b="1" baseline="30000" dirty="0">
                <a:latin typeface="+mj-lt"/>
                <a:cs typeface="Calibri"/>
              </a:rPr>
              <a:t>th</a:t>
            </a:r>
            <a:r>
              <a:rPr lang="en-GB" sz="2400" b="1" dirty="0">
                <a:latin typeface="+mj-lt"/>
                <a:cs typeface="Calibri"/>
              </a:rPr>
              <a:t> September 2018</a:t>
            </a:r>
            <a:endParaRPr lang="en-US" sz="2400" b="1" spc="-5" dirty="0">
              <a:latin typeface="+mj-lt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8727" y="4468164"/>
            <a:ext cx="463296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Keith 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Strahan, 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Registered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Worker,</a:t>
            </a:r>
            <a:r>
              <a:rPr lang="en-US"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NHS</a:t>
            </a:r>
            <a:r>
              <a:rPr lang="en-GB"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endParaRPr sz="1800" dirty="0">
              <a:latin typeface="Calibri"/>
              <a:cs typeface="Calibri"/>
            </a:endParaRPr>
          </a:p>
          <a:p>
            <a:pPr marL="1346200">
              <a:lnSpc>
                <a:spcPct val="100000"/>
              </a:lnSpc>
              <a:spcBef>
                <a:spcPts val="105"/>
              </a:spcBef>
            </a:pP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keith.strahan@nhs.net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82" y="0"/>
            <a:ext cx="839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14EA7"/>
                </a:solidFill>
              </a:rPr>
              <a:t>Information </a:t>
            </a:r>
            <a:r>
              <a:rPr sz="2800" spc="-10" dirty="0">
                <a:solidFill>
                  <a:srgbClr val="114EA7"/>
                </a:solidFill>
              </a:rPr>
              <a:t>Governance </a:t>
            </a:r>
            <a:r>
              <a:rPr sz="2800" spc="-5" dirty="0">
                <a:solidFill>
                  <a:srgbClr val="114EA7"/>
                </a:solidFill>
              </a:rPr>
              <a:t>and Cyber Security:</a:t>
            </a:r>
            <a:r>
              <a:rPr sz="2800" spc="-180" dirty="0">
                <a:solidFill>
                  <a:srgbClr val="114EA7"/>
                </a:solidFill>
              </a:rPr>
              <a:t> </a:t>
            </a:r>
            <a:r>
              <a:rPr sz="2800" spc="-5" dirty="0">
                <a:solidFill>
                  <a:srgbClr val="114EA7"/>
                </a:solidFill>
              </a:rPr>
              <a:t>Background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0491" y="574929"/>
            <a:ext cx="5599430" cy="139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July 2016 </a:t>
            </a:r>
            <a:r>
              <a:rPr sz="19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- </a:t>
            </a:r>
            <a:r>
              <a:rPr sz="19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National </a:t>
            </a:r>
            <a:r>
              <a:rPr sz="19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Data </a:t>
            </a:r>
            <a:r>
              <a:rPr sz="19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Guardian </a:t>
            </a:r>
            <a:r>
              <a:rPr sz="19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Review </a:t>
            </a:r>
            <a:r>
              <a:rPr sz="19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of </a:t>
            </a:r>
            <a:r>
              <a:rPr sz="19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data</a:t>
            </a:r>
            <a:r>
              <a:rPr sz="1900" u="heavy" spc="-3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1900" u="heavy" spc="-3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 </a:t>
            </a:r>
            <a:r>
              <a:rPr sz="19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security, </a:t>
            </a:r>
            <a:r>
              <a:rPr sz="1900" spc="-6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9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consent </a:t>
            </a:r>
            <a:r>
              <a:rPr sz="19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1900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9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opt-out</a:t>
            </a:r>
            <a:endParaRPr sz="1900" dirty="0">
              <a:latin typeface="Calibri"/>
              <a:cs typeface="Calibri"/>
            </a:endParaRPr>
          </a:p>
          <a:p>
            <a:pPr marL="12700" marR="455295">
              <a:lnSpc>
                <a:spcPct val="100000"/>
              </a:lnSpc>
              <a:spcBef>
                <a:spcPts val="1645"/>
              </a:spcBef>
            </a:pPr>
            <a:r>
              <a:rPr sz="1900" spc="-20" dirty="0">
                <a:latin typeface="Calibri"/>
                <a:cs typeface="Calibri"/>
              </a:rPr>
              <a:t>Conclusions </a:t>
            </a:r>
            <a:r>
              <a:rPr sz="1900" spc="-60" dirty="0">
                <a:latin typeface="Calibri"/>
                <a:cs typeface="Calibri"/>
              </a:rPr>
              <a:t>regarding </a:t>
            </a:r>
            <a:r>
              <a:rPr sz="1900" spc="-15" dirty="0">
                <a:latin typeface="Calibri"/>
                <a:cs typeface="Calibri"/>
              </a:rPr>
              <a:t>the </a:t>
            </a:r>
            <a:r>
              <a:rPr sz="1900" spc="-20" dirty="0">
                <a:latin typeface="Calibri"/>
                <a:cs typeface="Calibri"/>
              </a:rPr>
              <a:t>old </a:t>
            </a:r>
            <a:r>
              <a:rPr sz="1900" spc="-55" dirty="0">
                <a:latin typeface="Calibri"/>
                <a:cs typeface="Calibri"/>
              </a:rPr>
              <a:t>Information </a:t>
            </a:r>
            <a:r>
              <a:rPr sz="1900" spc="-40" dirty="0">
                <a:latin typeface="Calibri"/>
                <a:cs typeface="Calibri"/>
              </a:rPr>
              <a:t>Governance  </a:t>
            </a:r>
            <a:r>
              <a:rPr sz="1900" spc="-100" dirty="0">
                <a:latin typeface="Calibri"/>
                <a:cs typeface="Calibri"/>
              </a:rPr>
              <a:t>Toolkit: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40" dirty="0"/>
              <a:t>Limited </a:t>
            </a:r>
            <a:r>
              <a:rPr spc="-55" dirty="0"/>
              <a:t>attention </a:t>
            </a:r>
            <a:r>
              <a:rPr spc="-30" dirty="0"/>
              <a:t>to </a:t>
            </a:r>
            <a:r>
              <a:rPr spc="-15" dirty="0"/>
              <a:t>cyber</a:t>
            </a:r>
            <a:r>
              <a:rPr spc="-110" dirty="0"/>
              <a:t> </a:t>
            </a:r>
            <a:r>
              <a:rPr spc="-15" dirty="0"/>
              <a:t>security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Difficult </a:t>
            </a:r>
            <a:r>
              <a:rPr spc="-45" dirty="0"/>
              <a:t>for </a:t>
            </a:r>
            <a:r>
              <a:rPr spc="-15" dirty="0"/>
              <a:t>small</a:t>
            </a:r>
            <a:r>
              <a:rPr spc="-240" dirty="0"/>
              <a:t> </a:t>
            </a:r>
            <a:r>
              <a:rPr spc="-45" dirty="0"/>
              <a:t>organisations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Often </a:t>
            </a:r>
            <a:r>
              <a:rPr spc="-10" dirty="0"/>
              <a:t>seen </a:t>
            </a:r>
            <a:r>
              <a:rPr spc="-5" dirty="0"/>
              <a:t>as a </a:t>
            </a:r>
            <a:r>
              <a:rPr spc="-55" dirty="0"/>
              <a:t>lengthy </a:t>
            </a:r>
            <a:r>
              <a:rPr spc="-15" dirty="0"/>
              <a:t>tick </a:t>
            </a:r>
            <a:r>
              <a:rPr spc="-45" dirty="0"/>
              <a:t>box</a:t>
            </a:r>
            <a:r>
              <a:rPr spc="-60" dirty="0"/>
              <a:t> </a:t>
            </a:r>
            <a:r>
              <a:rPr spc="-70" dirty="0"/>
              <a:t>exercise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solidFill>
                  <a:srgbClr val="C00000"/>
                </a:solidFill>
              </a:rPr>
              <a:t>Health </a:t>
            </a:r>
            <a:r>
              <a:rPr spc="-40" dirty="0">
                <a:solidFill>
                  <a:srgbClr val="C00000"/>
                </a:solidFill>
              </a:rPr>
              <a:t>oriented </a:t>
            </a:r>
            <a:r>
              <a:rPr dirty="0">
                <a:solidFill>
                  <a:srgbClr val="C00000"/>
                </a:solidFill>
              </a:rPr>
              <a:t>e.g.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spc="-45" dirty="0">
                <a:solidFill>
                  <a:srgbClr val="C00000"/>
                </a:solidFill>
              </a:rPr>
              <a:t>terminology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0491" y="3295599"/>
            <a:ext cx="505396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5" dirty="0">
                <a:latin typeface="Calibri"/>
                <a:cs typeface="Calibri"/>
              </a:rPr>
              <a:t>Recommended </a:t>
            </a:r>
            <a:r>
              <a:rPr sz="1900" spc="-25" dirty="0">
                <a:latin typeface="Calibri"/>
                <a:cs typeface="Calibri"/>
              </a:rPr>
              <a:t>that </a:t>
            </a:r>
            <a:r>
              <a:rPr sz="1900" spc="-15" dirty="0">
                <a:latin typeface="Calibri"/>
                <a:cs typeface="Calibri"/>
              </a:rPr>
              <a:t>its ‘</a:t>
            </a:r>
            <a:r>
              <a:rPr sz="1900" b="1" spc="-15" dirty="0">
                <a:latin typeface="Calibri"/>
                <a:cs typeface="Calibri"/>
              </a:rPr>
              <a:t>10 </a:t>
            </a:r>
            <a:r>
              <a:rPr sz="1900" b="1" spc="-50" dirty="0">
                <a:latin typeface="Calibri"/>
                <a:cs typeface="Calibri"/>
              </a:rPr>
              <a:t>Data Standards’ </a:t>
            </a:r>
            <a:r>
              <a:rPr sz="1900" spc="-15" dirty="0">
                <a:latin typeface="Calibri"/>
                <a:cs typeface="Calibri"/>
              </a:rPr>
              <a:t>should</a:t>
            </a:r>
            <a:r>
              <a:rPr sz="1900" spc="-1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55" dirty="0">
                <a:latin typeface="Calibri"/>
                <a:cs typeface="Calibri"/>
              </a:rPr>
              <a:t>implemented.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91" y="4058208"/>
            <a:ext cx="56451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These </a:t>
            </a:r>
            <a:r>
              <a:rPr sz="1900" spc="-20" dirty="0">
                <a:latin typeface="Calibri"/>
                <a:cs typeface="Calibri"/>
              </a:rPr>
              <a:t>now </a:t>
            </a:r>
            <a:r>
              <a:rPr sz="1900" spc="-45" dirty="0">
                <a:latin typeface="Calibri"/>
                <a:cs typeface="Calibri"/>
              </a:rPr>
              <a:t>provide </a:t>
            </a:r>
            <a:r>
              <a:rPr sz="1900" spc="-15" dirty="0">
                <a:latin typeface="Calibri"/>
                <a:cs typeface="Calibri"/>
              </a:rPr>
              <a:t>the basis </a:t>
            </a:r>
            <a:r>
              <a:rPr sz="1900" spc="-45" dirty="0">
                <a:latin typeface="Calibri"/>
                <a:cs typeface="Calibri"/>
              </a:rPr>
              <a:t>for </a:t>
            </a:r>
            <a:r>
              <a:rPr sz="1900" spc="-15" dirty="0">
                <a:latin typeface="Calibri"/>
                <a:cs typeface="Calibri"/>
              </a:rPr>
              <a:t>the </a:t>
            </a:r>
            <a:r>
              <a:rPr sz="1900" b="1" spc="-50" dirty="0">
                <a:latin typeface="Calibri"/>
                <a:cs typeface="Calibri"/>
              </a:rPr>
              <a:t>‘Data </a:t>
            </a:r>
            <a:r>
              <a:rPr sz="1900" b="1" spc="-15" dirty="0">
                <a:latin typeface="Calibri"/>
                <a:cs typeface="Calibri"/>
              </a:rPr>
              <a:t>Security</a:t>
            </a:r>
            <a:r>
              <a:rPr sz="1900" b="1" spc="-204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and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40" dirty="0">
                <a:latin typeface="Calibri"/>
                <a:cs typeface="Calibri"/>
              </a:rPr>
              <a:t>Protection </a:t>
            </a:r>
            <a:r>
              <a:rPr sz="1900" b="1" spc="-80" dirty="0">
                <a:latin typeface="Calibri"/>
                <a:cs typeface="Calibri"/>
              </a:rPr>
              <a:t>Toolkit’ </a:t>
            </a:r>
            <a:r>
              <a:rPr sz="1900" spc="-15" dirty="0">
                <a:latin typeface="Calibri"/>
                <a:cs typeface="Calibri"/>
              </a:rPr>
              <a:t>which </a:t>
            </a:r>
            <a:r>
              <a:rPr sz="1900" spc="-30" dirty="0">
                <a:latin typeface="Calibri"/>
                <a:cs typeface="Calibri"/>
              </a:rPr>
              <a:t>replaced </a:t>
            </a:r>
            <a:r>
              <a:rPr sz="1900" spc="-1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IG </a:t>
            </a:r>
            <a:r>
              <a:rPr sz="1900" spc="-114" dirty="0">
                <a:latin typeface="Calibri"/>
                <a:cs typeface="Calibri"/>
              </a:rPr>
              <a:t>Toolkit </a:t>
            </a:r>
            <a:r>
              <a:rPr sz="1900" spc="-15" dirty="0">
                <a:latin typeface="Calibri"/>
                <a:cs typeface="Calibri"/>
              </a:rPr>
              <a:t>in April</a:t>
            </a:r>
            <a:r>
              <a:rPr sz="1900" spc="-10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18.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7001" y="2952750"/>
            <a:ext cx="2286508" cy="6337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59055">
              <a:lnSpc>
                <a:spcPct val="108300"/>
              </a:lnSpc>
              <a:spcBef>
                <a:spcPts val="125"/>
              </a:spcBef>
            </a:pPr>
            <a:r>
              <a:rPr sz="1800" spc="-15" dirty="0">
                <a:latin typeface="Calibri"/>
                <a:cs typeface="Calibri"/>
              </a:rPr>
              <a:t>Dame Fiona </a:t>
            </a:r>
            <a:r>
              <a:rPr sz="1800" spc="-40" dirty="0">
                <a:latin typeface="Calibri"/>
                <a:cs typeface="Calibri"/>
              </a:rPr>
              <a:t>Caldicot</a:t>
            </a:r>
            <a:r>
              <a:rPr sz="2000" spc="-40" dirty="0">
                <a:latin typeface="Calibri"/>
                <a:cs typeface="Calibri"/>
              </a:rPr>
              <a:t>t  </a:t>
            </a:r>
            <a:r>
              <a:rPr sz="1800" spc="-15" dirty="0">
                <a:latin typeface="Calibri"/>
                <a:cs typeface="Calibri"/>
              </a:rPr>
              <a:t>National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Data</a:t>
            </a:r>
            <a:r>
              <a:rPr lang="en-US" sz="1800" spc="-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Guardian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0947" y="944880"/>
            <a:ext cx="2926079" cy="195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4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90" y="81152"/>
            <a:ext cx="6835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Data </a:t>
            </a:r>
            <a:r>
              <a:rPr dirty="0"/>
              <a:t>Security </a:t>
            </a:r>
            <a:r>
              <a:rPr spc="-5" dirty="0"/>
              <a:t>and Protection</a:t>
            </a:r>
            <a:r>
              <a:rPr spc="-200" dirty="0"/>
              <a:t> </a:t>
            </a:r>
            <a:r>
              <a:rPr dirty="0"/>
              <a:t>Toolkit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00150"/>
            <a:ext cx="8534400" cy="216213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5"/>
              </a:spcBef>
              <a:tabLst>
                <a:tab pos="299085" algn="l"/>
                <a:tab pos="299720" algn="l"/>
              </a:tabLst>
            </a:pPr>
            <a:r>
              <a:rPr lang="en-GB" sz="3200" b="1" spc="-20" dirty="0">
                <a:latin typeface="Calibri"/>
                <a:cs typeface="Calibri"/>
              </a:rPr>
              <a:t>The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Care </a:t>
            </a:r>
            <a:r>
              <a:rPr sz="3200" b="1" spc="-30" dirty="0">
                <a:latin typeface="Calibri"/>
                <a:cs typeface="Calibri"/>
              </a:rPr>
              <a:t>Provider</a:t>
            </a:r>
            <a:r>
              <a:rPr lang="en-GB" sz="3200" b="1" spc="-30" dirty="0">
                <a:latin typeface="Calibri"/>
                <a:cs typeface="Calibri"/>
              </a:rPr>
              <a:t> </a:t>
            </a:r>
            <a:r>
              <a:rPr lang="en-GB" sz="3200" b="1" spc="-25" dirty="0">
                <a:latin typeface="Calibri"/>
                <a:cs typeface="Calibri"/>
              </a:rPr>
              <a:t>Alliance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lang="en-GB" sz="3200" b="1" spc="-25" dirty="0">
                <a:latin typeface="Calibri"/>
                <a:cs typeface="Calibri"/>
              </a:rPr>
              <a:t>has been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working </a:t>
            </a:r>
            <a:r>
              <a:rPr sz="3200" b="1" spc="-20" dirty="0">
                <a:latin typeface="Calibri"/>
                <a:cs typeface="Calibri"/>
              </a:rPr>
              <a:t>with </a:t>
            </a:r>
            <a:r>
              <a:rPr sz="3200" b="1" spc="-15" dirty="0">
                <a:latin typeface="Calibri"/>
                <a:cs typeface="Calibri"/>
              </a:rPr>
              <a:t>NHS </a:t>
            </a:r>
            <a:r>
              <a:rPr sz="3200" b="1" spc="-25" dirty="0">
                <a:latin typeface="Calibri"/>
                <a:cs typeface="Calibri"/>
              </a:rPr>
              <a:t>Digital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35" dirty="0">
                <a:latin typeface="Calibri"/>
                <a:cs typeface="Calibri"/>
              </a:rPr>
              <a:t>make </a:t>
            </a:r>
            <a:r>
              <a:rPr sz="3200" b="1" spc="-10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new</a:t>
            </a:r>
            <a:r>
              <a:rPr lang="en-GB" sz="3200" b="1" spc="-15" dirty="0">
                <a:latin typeface="Calibri"/>
                <a:cs typeface="Calibri"/>
              </a:rPr>
              <a:t> </a:t>
            </a:r>
            <a:r>
              <a:rPr sz="3200" b="1" spc="-27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Toolkit</a:t>
            </a:r>
            <a:r>
              <a:rPr lang="en-GB" sz="3200" b="1" spc="-5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more </a:t>
            </a:r>
            <a:r>
              <a:rPr sz="3200" b="1" spc="-35" dirty="0">
                <a:latin typeface="Calibri"/>
                <a:cs typeface="Calibri"/>
              </a:rPr>
              <a:t>straightforward, relevant </a:t>
            </a:r>
            <a:r>
              <a:rPr sz="3200" b="1" spc="-10" dirty="0">
                <a:latin typeface="Calibri"/>
                <a:cs typeface="Calibri"/>
              </a:rPr>
              <a:t>and </a:t>
            </a:r>
            <a:r>
              <a:rPr sz="3200" b="1" spc="-30" dirty="0">
                <a:latin typeface="Calibri"/>
                <a:cs typeface="Calibri"/>
              </a:rPr>
              <a:t>proportionate </a:t>
            </a:r>
            <a:r>
              <a:rPr lang="en-GB" sz="3200" b="1" spc="-30" dirty="0">
                <a:latin typeface="Calibri"/>
                <a:cs typeface="Calibri"/>
              </a:rPr>
              <a:t>                  </a:t>
            </a:r>
            <a:r>
              <a:rPr sz="3200" b="1" spc="-30" dirty="0">
                <a:latin typeface="Calibri"/>
                <a:cs typeface="Calibri"/>
              </a:rPr>
              <a:t>for </a:t>
            </a:r>
            <a:r>
              <a:rPr sz="3200" b="1" spc="-25" dirty="0">
                <a:latin typeface="Calibri"/>
                <a:cs typeface="Calibri"/>
              </a:rPr>
              <a:t>Care</a:t>
            </a:r>
            <a:r>
              <a:rPr sz="3200" b="1" spc="-254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Providers.</a:t>
            </a:r>
            <a:endParaRPr sz="3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-95250"/>
            <a:ext cx="9220200" cy="83163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pc="-5" dirty="0">
                <a:solidFill>
                  <a:srgbClr val="0D4188"/>
                </a:solidFill>
              </a:rPr>
              <a:t>The Data Security </a:t>
            </a:r>
            <a:r>
              <a:rPr dirty="0">
                <a:solidFill>
                  <a:srgbClr val="0D4188"/>
                </a:solidFill>
              </a:rPr>
              <a:t>and Protection</a:t>
            </a:r>
            <a:r>
              <a:rPr spc="-509" dirty="0">
                <a:solidFill>
                  <a:srgbClr val="0D4188"/>
                </a:solidFill>
              </a:rPr>
              <a:t> </a:t>
            </a:r>
            <a:r>
              <a:rPr spc="-5" dirty="0">
                <a:solidFill>
                  <a:srgbClr val="0D4188"/>
                </a:solidFill>
              </a:rPr>
              <a:t>Toolkit</a:t>
            </a:r>
            <a:r>
              <a:rPr lang="en-US" spc="-5" dirty="0">
                <a:solidFill>
                  <a:srgbClr val="0D4188"/>
                </a:solidFill>
              </a:rPr>
              <a:t>                               </a:t>
            </a:r>
            <a:r>
              <a:rPr sz="1700" b="0" spc="-5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700" u="heavy" spc="-15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Data Security </a:t>
            </a:r>
            <a:r>
              <a:rPr sz="1700" u="heavy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and </a:t>
            </a:r>
            <a:r>
              <a:rPr sz="1700" u="heavy" spc="-4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Protection </a:t>
            </a:r>
            <a:r>
              <a:rPr sz="1700" u="heavy" spc="-8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Toolkit</a:t>
            </a:r>
            <a:r>
              <a:rPr sz="1700" spc="-80" dirty="0">
                <a:solidFill>
                  <a:schemeClr val="tx1"/>
                </a:solidFill>
                <a:hlinkClick r:id="rId3"/>
              </a:rPr>
              <a:t> </a:t>
            </a:r>
            <a:r>
              <a:rPr sz="1700" b="0" dirty="0">
                <a:solidFill>
                  <a:schemeClr val="tx1"/>
                </a:solidFill>
                <a:latin typeface="Calibri"/>
                <a:cs typeface="Calibri"/>
              </a:rPr>
              <a:t>is </a:t>
            </a:r>
            <a:r>
              <a:rPr sz="1700" b="0" spc="-5" dirty="0">
                <a:solidFill>
                  <a:schemeClr val="tx1"/>
                </a:solidFill>
                <a:latin typeface="Calibri"/>
                <a:cs typeface="Calibri"/>
              </a:rPr>
              <a:t>an online self-assessment </a:t>
            </a:r>
            <a:r>
              <a:rPr sz="1700" b="0" spc="-10" dirty="0">
                <a:solidFill>
                  <a:schemeClr val="tx1"/>
                </a:solidFill>
                <a:latin typeface="Calibri"/>
                <a:cs typeface="Calibri"/>
              </a:rPr>
              <a:t>tool </a:t>
            </a:r>
            <a:r>
              <a:rPr sz="1700" b="0" spc="-15" dirty="0">
                <a:solidFill>
                  <a:schemeClr val="tx1"/>
                </a:solidFill>
                <a:latin typeface="Calibri"/>
                <a:cs typeface="Calibri"/>
              </a:rPr>
              <a:t>for data</a:t>
            </a:r>
            <a:r>
              <a:rPr sz="1700" b="0" spc="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b="0" spc="-20" dirty="0">
                <a:solidFill>
                  <a:schemeClr val="tx1"/>
                </a:solidFill>
                <a:latin typeface="Calibri"/>
                <a:cs typeface="Calibri"/>
              </a:rPr>
              <a:t>security.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02E9C-6D8E-439D-A79D-587E90A00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87" t="11481" r="3782" b="5556"/>
          <a:stretch/>
        </p:blipFill>
        <p:spPr>
          <a:xfrm>
            <a:off x="609600" y="819150"/>
            <a:ext cx="7557721" cy="42258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872" y="0"/>
            <a:ext cx="6976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spc="-5" dirty="0">
                <a:solidFill>
                  <a:srgbClr val="0D4189"/>
                </a:solidFill>
              </a:rPr>
              <a:t>The Data Security </a:t>
            </a:r>
            <a:r>
              <a:rPr lang="en-GB" sz="3200" dirty="0">
                <a:solidFill>
                  <a:srgbClr val="0D4189"/>
                </a:solidFill>
              </a:rPr>
              <a:t>and </a:t>
            </a:r>
            <a:r>
              <a:rPr lang="en-GB" sz="3200" spc="-5" dirty="0">
                <a:solidFill>
                  <a:srgbClr val="0D4189"/>
                </a:solidFill>
              </a:rPr>
              <a:t>Protection</a:t>
            </a:r>
            <a:r>
              <a:rPr lang="en-GB" sz="3200" spc="-320" dirty="0">
                <a:solidFill>
                  <a:srgbClr val="0D4189"/>
                </a:solidFill>
              </a:rPr>
              <a:t> </a:t>
            </a:r>
            <a:r>
              <a:rPr lang="en-GB" sz="3200" dirty="0">
                <a:solidFill>
                  <a:srgbClr val="0D4189"/>
                </a:solidFill>
              </a:rPr>
              <a:t>Toolkit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6201" y="514350"/>
            <a:ext cx="5105399" cy="5030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pc="-20" dirty="0">
              <a:cs typeface="Calibri"/>
            </a:endParaRPr>
          </a:p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dirty="0"/>
              <a:t>It is recommended that all social care providers complete the Toolkit as they will hold, process or share personal data.</a:t>
            </a:r>
            <a:endParaRPr lang="en-US" dirty="0"/>
          </a:p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1200" dirty="0"/>
          </a:p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dirty="0"/>
              <a:t>Crucially, when an organisation has reached the appropriate level of compliance with the Toolkit it will enable them to assure themselves that they have met the requirements of the </a:t>
            </a:r>
            <a:r>
              <a:rPr lang="en-GB" b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General </a:t>
            </a:r>
            <a:r>
              <a:rPr lang="en-GB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Data </a:t>
            </a:r>
            <a:r>
              <a:rPr lang="en-GB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Protection Regulation </a:t>
            </a:r>
            <a:r>
              <a:rPr lang="en-GB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(GDPR)</a:t>
            </a:r>
            <a:r>
              <a:rPr lang="en-GB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.</a:t>
            </a:r>
          </a:p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GB" sz="1200" b="1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cs typeface="Calibri"/>
            </a:endParaRPr>
          </a:p>
          <a:p>
            <a:pPr marL="355600" marR="3479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pc="-25" dirty="0">
                <a:cs typeface="Calibri"/>
              </a:rPr>
              <a:t>Care </a:t>
            </a:r>
            <a:r>
              <a:rPr lang="en-GB" dirty="0">
                <a:cs typeface="Calibri"/>
              </a:rPr>
              <a:t>Quality </a:t>
            </a:r>
            <a:r>
              <a:rPr lang="en-GB" spc="-5" dirty="0">
                <a:cs typeface="Calibri"/>
              </a:rPr>
              <a:t>Commission</a:t>
            </a:r>
            <a:r>
              <a:rPr lang="en-GB" dirty="0"/>
              <a:t> ‘well led’ inspections </a:t>
            </a:r>
            <a:r>
              <a:rPr lang="en-GB" b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3"/>
              </a:rPr>
              <a:t>Key </a:t>
            </a:r>
            <a:r>
              <a:rPr lang="en-GB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3"/>
              </a:rPr>
              <a:t>Lines of Enquiry </a:t>
            </a:r>
            <a:r>
              <a:rPr lang="en-GB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3"/>
              </a:rPr>
              <a:t>(KLOEs)</a:t>
            </a:r>
            <a:r>
              <a:rPr lang="en-GB" b="1" spc="-30" dirty="0">
                <a:solidFill>
                  <a:srgbClr val="0000FF"/>
                </a:solidFill>
                <a:cs typeface="Calibri"/>
                <a:hlinkClick r:id="rId3"/>
              </a:rPr>
              <a:t> </a:t>
            </a:r>
            <a:r>
              <a:rPr lang="en-GB" dirty="0"/>
              <a:t>include data security. Using the DSPT will be helpful in demonstrating compliance to the CQC. </a:t>
            </a:r>
          </a:p>
          <a:p>
            <a:pPr marL="12700" marR="347980"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GB" sz="1700" b="1" u="heavy" spc="-5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cs typeface="Calibri"/>
            </a:endParaRPr>
          </a:p>
          <a:p>
            <a:endParaRPr lang="en-US" sz="1200" u="sng" dirty="0"/>
          </a:p>
          <a:p>
            <a:pPr marL="358775" marR="553085" indent="-121920">
              <a:buFont typeface="Calibri"/>
              <a:buChar char="-"/>
              <a:tabLst>
                <a:tab pos="81661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8C67C-5C51-4759-98AC-C8A300BE4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3"/>
          <a:stretch/>
        </p:blipFill>
        <p:spPr>
          <a:xfrm>
            <a:off x="5105400" y="1219472"/>
            <a:ext cx="3781255" cy="25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94993"/>
            <a:ext cx="8366759" cy="3079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Provides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10" dirty="0">
                <a:latin typeface="Calibri"/>
                <a:cs typeface="Calibri"/>
              </a:rPr>
              <a:t>introduction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Security and Protection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Toolkit</a:t>
            </a:r>
            <a:r>
              <a:rPr lang="en-US" sz="2200" spc="-30" dirty="0">
                <a:latin typeface="Calibri"/>
                <a:cs typeface="Calibri"/>
              </a:rPr>
              <a:t> and written with Care Providers and the NHS Digital Social Care Programme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https://www.dsptoolkit.nhs.uk/News/33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Including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register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steps </a:t>
            </a:r>
            <a:r>
              <a:rPr sz="2200" spc="-5" dirty="0">
                <a:latin typeface="Calibri"/>
                <a:cs typeface="Calibri"/>
              </a:rPr>
              <a:t>social </a:t>
            </a:r>
            <a:r>
              <a:rPr sz="2200" spc="-15" dirty="0">
                <a:latin typeface="Calibri"/>
                <a:cs typeface="Calibri"/>
              </a:rPr>
              <a:t>care </a:t>
            </a:r>
            <a:r>
              <a:rPr sz="2200" spc="-10" dirty="0">
                <a:latin typeface="Calibri"/>
                <a:cs typeface="Calibri"/>
              </a:rPr>
              <a:t>organisations need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take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What support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5" dirty="0">
                <a:latin typeface="Calibri"/>
                <a:cs typeface="Calibri"/>
              </a:rPr>
              <a:t>available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10" dirty="0">
                <a:latin typeface="Calibri"/>
                <a:cs typeface="Calibri"/>
              </a:rPr>
              <a:t>explanation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Security </a:t>
            </a:r>
            <a:r>
              <a:rPr sz="2200" spc="-10" dirty="0">
                <a:latin typeface="Calibri"/>
                <a:cs typeface="Calibri"/>
              </a:rPr>
              <a:t>and Protection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Toolkit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59" y="0"/>
            <a:ext cx="68446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 </a:t>
            </a:r>
            <a:r>
              <a:rPr sz="2800" spc="-20" dirty="0"/>
              <a:t>Data </a:t>
            </a:r>
            <a:r>
              <a:rPr sz="2800" spc="-5" dirty="0"/>
              <a:t>Security and </a:t>
            </a:r>
            <a:r>
              <a:rPr sz="2800" spc="-15" dirty="0"/>
              <a:t>Protection</a:t>
            </a:r>
            <a:r>
              <a:rPr sz="2800" spc="80" dirty="0"/>
              <a:t> </a:t>
            </a:r>
            <a:r>
              <a:rPr sz="2800" spc="-35" dirty="0"/>
              <a:t>Toolkit:</a:t>
            </a:r>
            <a:endParaRPr sz="28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/>
              <a:t>Information </a:t>
            </a:r>
            <a:r>
              <a:rPr sz="2800" spc="-20" dirty="0"/>
              <a:t>for </a:t>
            </a:r>
            <a:r>
              <a:rPr sz="2800" spc="-5" dirty="0"/>
              <a:t>Social </a:t>
            </a:r>
            <a:r>
              <a:rPr sz="2800" spc="-15" dirty="0"/>
              <a:t>Care </a:t>
            </a:r>
            <a:r>
              <a:rPr sz="2800" spc="-20" dirty="0"/>
              <a:t>Providers </a:t>
            </a:r>
            <a:r>
              <a:rPr sz="2800" spc="-5" dirty="0"/>
              <a:t>- </a:t>
            </a:r>
            <a:r>
              <a:rPr sz="2800" spc="-10" dirty="0"/>
              <a:t>June</a:t>
            </a:r>
            <a:r>
              <a:rPr sz="2800" spc="180" dirty="0"/>
              <a:t> </a:t>
            </a:r>
            <a:r>
              <a:rPr sz="2800" spc="-5" dirty="0"/>
              <a:t>18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" y="30607"/>
            <a:ext cx="6798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D4188"/>
                </a:solidFill>
              </a:rPr>
              <a:t>The Data </a:t>
            </a:r>
            <a:r>
              <a:rPr dirty="0">
                <a:solidFill>
                  <a:srgbClr val="0D4188"/>
                </a:solidFill>
              </a:rPr>
              <a:t>Security and </a:t>
            </a:r>
            <a:r>
              <a:rPr spc="-5" dirty="0">
                <a:solidFill>
                  <a:srgbClr val="0D4188"/>
                </a:solidFill>
              </a:rPr>
              <a:t>Protection</a:t>
            </a:r>
            <a:r>
              <a:rPr spc="-475" dirty="0">
                <a:solidFill>
                  <a:srgbClr val="0D4188"/>
                </a:solidFill>
              </a:rPr>
              <a:t> </a:t>
            </a:r>
            <a:r>
              <a:rPr spc="-5" dirty="0">
                <a:solidFill>
                  <a:srgbClr val="0D4188"/>
                </a:solidFill>
              </a:rPr>
              <a:t>Toolkit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119" y="760552"/>
            <a:ext cx="8120380" cy="356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Extra </a:t>
            </a:r>
            <a:r>
              <a:rPr sz="1800" b="1" dirty="0">
                <a:latin typeface="Calibri"/>
                <a:cs typeface="Calibri"/>
              </a:rPr>
              <a:t>time has been </a:t>
            </a:r>
            <a:r>
              <a:rPr sz="1800" b="1" spc="-5" dirty="0">
                <a:latin typeface="Calibri"/>
                <a:cs typeface="Calibri"/>
              </a:rPr>
              <a:t>allowed </a:t>
            </a:r>
            <a:r>
              <a:rPr sz="1800" b="1" spc="-10" dirty="0">
                <a:latin typeface="Calibri"/>
                <a:cs typeface="Calibri"/>
              </a:rPr>
              <a:t>for </a:t>
            </a:r>
            <a:r>
              <a:rPr sz="1800" b="1" dirty="0">
                <a:latin typeface="Calibri"/>
                <a:cs typeface="Calibri"/>
              </a:rPr>
              <a:t>social </a:t>
            </a:r>
            <a:r>
              <a:rPr sz="1800" b="1" spc="-15" dirty="0">
                <a:latin typeface="Calibri"/>
                <a:cs typeface="Calibri"/>
              </a:rPr>
              <a:t>care </a:t>
            </a:r>
            <a:r>
              <a:rPr sz="1800" b="1" spc="-10" dirty="0">
                <a:latin typeface="Calibri"/>
                <a:cs typeface="Calibri"/>
              </a:rPr>
              <a:t>organisations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fully </a:t>
            </a:r>
            <a:r>
              <a:rPr sz="1800" spc="-10" dirty="0">
                <a:latin typeface="Calibri"/>
                <a:cs typeface="Calibri"/>
              </a:rPr>
              <a:t>compliant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required standards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it is </a:t>
            </a:r>
            <a:r>
              <a:rPr sz="1800" spc="-10" dirty="0">
                <a:latin typeface="Calibri"/>
                <a:cs typeface="Calibri"/>
              </a:rPr>
              <a:t>understood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many </a:t>
            </a:r>
            <a:r>
              <a:rPr sz="1800" dirty="0">
                <a:latin typeface="Calibri"/>
                <a:cs typeface="Calibri"/>
              </a:rPr>
              <a:t>this </a:t>
            </a:r>
            <a:r>
              <a:rPr sz="1800" spc="-5" dirty="0">
                <a:latin typeface="Calibri"/>
                <a:cs typeface="Calibri"/>
              </a:rPr>
              <a:t>will be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There </a:t>
            </a:r>
            <a:r>
              <a:rPr sz="1800" b="1" dirty="0">
                <a:latin typeface="Calibri"/>
                <a:cs typeface="Calibri"/>
              </a:rPr>
              <a:t>is a </a:t>
            </a:r>
            <a:r>
              <a:rPr sz="1800" b="1" spc="-5" dirty="0">
                <a:latin typeface="Calibri"/>
                <a:cs typeface="Calibri"/>
              </a:rPr>
              <a:t>new </a:t>
            </a:r>
            <a:r>
              <a:rPr sz="1800" b="1" dirty="0">
                <a:latin typeface="Calibri"/>
                <a:cs typeface="Calibri"/>
              </a:rPr>
              <a:t>“Entry” </a:t>
            </a:r>
            <a:r>
              <a:rPr sz="1800" b="1" spc="-10" dirty="0">
                <a:latin typeface="Calibri"/>
                <a:cs typeface="Calibri"/>
              </a:rPr>
              <a:t>level.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will enable social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spc="-10" dirty="0">
                <a:latin typeface="Calibri"/>
                <a:cs typeface="Calibri"/>
              </a:rPr>
              <a:t>providers to </a:t>
            </a:r>
            <a:r>
              <a:rPr sz="1800" spc="-5" dirty="0">
                <a:latin typeface="Calibri"/>
                <a:cs typeface="Calibri"/>
              </a:rPr>
              <a:t>meet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minimum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legal requirements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NHSmail.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It is then </a:t>
            </a:r>
            <a:r>
              <a:rPr sz="1800" b="1" spc="-10" dirty="0">
                <a:latin typeface="Calibri"/>
                <a:cs typeface="Calibri"/>
              </a:rPr>
              <a:t>expected </a:t>
            </a:r>
            <a:r>
              <a:rPr sz="1800" b="1" spc="-5" dirty="0">
                <a:latin typeface="Calibri"/>
                <a:cs typeface="Calibri"/>
              </a:rPr>
              <a:t>that social </a:t>
            </a:r>
            <a:r>
              <a:rPr sz="1800" b="1" spc="-10" dirty="0">
                <a:latin typeface="Calibri"/>
                <a:cs typeface="Calibri"/>
              </a:rPr>
              <a:t>care providers </a:t>
            </a:r>
            <a:r>
              <a:rPr sz="1800" b="1" spc="-5" dirty="0">
                <a:latin typeface="Calibri"/>
                <a:cs typeface="Calibri"/>
              </a:rPr>
              <a:t>move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achieve ‘Standards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Met’.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The ‘Standards </a:t>
            </a:r>
            <a:r>
              <a:rPr sz="1800" b="1" spc="0" dirty="0">
                <a:latin typeface="Calibri"/>
                <a:cs typeface="Calibri"/>
              </a:rPr>
              <a:t>Met’ </a:t>
            </a:r>
            <a:r>
              <a:rPr sz="1800" b="1" spc="-5" dirty="0">
                <a:latin typeface="Calibri"/>
                <a:cs typeface="Calibri"/>
              </a:rPr>
              <a:t>level </a:t>
            </a:r>
            <a:r>
              <a:rPr sz="1800" b="1" spc="-15" dirty="0">
                <a:latin typeface="Calibri"/>
                <a:cs typeface="Calibri"/>
              </a:rPr>
              <a:t>demonstrates </a:t>
            </a:r>
            <a:r>
              <a:rPr sz="1800" b="1" spc="-5" dirty="0">
                <a:latin typeface="Calibri"/>
                <a:cs typeface="Calibri"/>
              </a:rPr>
              <a:t>that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10" dirty="0">
                <a:latin typeface="Calibri"/>
                <a:cs typeface="Calibri"/>
              </a:rPr>
              <a:t>organisation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480"/>
              </a:spcBef>
              <a:buFont typeface="Adobe Clean SemiCondensed"/>
              <a:buChar char="✓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Compliant 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expected standards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social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hold,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or  </a:t>
            </a:r>
            <a:r>
              <a:rPr sz="1800" spc="-10" dirty="0">
                <a:latin typeface="Calibri"/>
                <a:cs typeface="Calibri"/>
              </a:rPr>
              <a:t>share personal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dobe Clean SemiCondensed"/>
              <a:buChar char="✓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Ready to participate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wide </a:t>
            </a:r>
            <a:r>
              <a:rPr sz="1800" spc="-15" dirty="0">
                <a:latin typeface="Calibri"/>
                <a:cs typeface="Calibri"/>
              </a:rPr>
              <a:t>range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secure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spc="-10" dirty="0">
                <a:latin typeface="Calibri"/>
                <a:cs typeface="Calibri"/>
              </a:rPr>
              <a:t>digital </a:t>
            </a:r>
            <a:r>
              <a:rPr sz="1800" spc="-5" dirty="0">
                <a:latin typeface="Calibri"/>
                <a:cs typeface="Calibri"/>
              </a:rPr>
              <a:t>solutions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benefit of all.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600" y="513587"/>
          <a:ext cx="8680450" cy="448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L="31750">
                        <a:lnSpc>
                          <a:spcPts val="225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225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pPr marL="309245" indent="-277495">
                        <a:lnSpc>
                          <a:spcPts val="1914"/>
                        </a:lnSpc>
                        <a:buFont typeface="Adobe Clean SemiCondensed"/>
                        <a:buChar char="◆"/>
                        <a:tabLst>
                          <a:tab pos="30988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342900">
                        <a:lnSpc>
                          <a:spcPts val="1955"/>
                        </a:lnSpc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Time-limited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level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(subject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to review)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for social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providers.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items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critical legal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requirements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are being met; but</a:t>
                      </a:r>
                      <a:r>
                        <a:rPr sz="17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some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marR="1841500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expected mandatory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requirements have </a:t>
                      </a:r>
                      <a:r>
                        <a:rPr sz="17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been met. 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700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https://www.dsptoolkit.nhs.uk/Help/32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)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Allows access to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NHSmail.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 marL="263525" indent="-231775">
                        <a:lnSpc>
                          <a:spcPts val="2060"/>
                        </a:lnSpc>
                        <a:buFont typeface="Adobe Clean SemiCondensed"/>
                        <a:buChar char="✓"/>
                        <a:tabLst>
                          <a:tab pos="26416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215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items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all mandatory expected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requirements have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been</a:t>
                      </a:r>
                      <a:r>
                        <a:rPr sz="17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met.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marR="339725" indent="-342900">
                        <a:lnSpc>
                          <a:spcPts val="2350"/>
                        </a:lnSpc>
                        <a:spcBef>
                          <a:spcPts val="12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Access to NHSmail, other secure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national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solutions,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e.g.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Summary  Care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Records, and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potentially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local digital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information sharing</a:t>
                      </a:r>
                      <a:r>
                        <a:rPr sz="17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solutions.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 marL="31750" marR="371475">
                        <a:lnSpc>
                          <a:spcPts val="2140"/>
                        </a:lnSpc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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Standards  Exceeded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items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all mandatory expected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requirements have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been</a:t>
                      </a:r>
                      <a:r>
                        <a:rPr sz="17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met.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The organisation has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external cyber security</a:t>
                      </a:r>
                      <a:r>
                        <a:rPr sz="17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accreditation.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Evidence of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best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practice.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Webdings"/>
                          <a:cs typeface="Webdings"/>
                        </a:rPr>
                        <a:t>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Critical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 marR="226695">
                        <a:lnSpc>
                          <a:spcPts val="216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Evidence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items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critical legal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requirements have </a:t>
                      </a:r>
                      <a:r>
                        <a:rPr sz="17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been met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7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the</a:t>
                      </a: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organisation.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378460" indent="-34290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Symbol"/>
                        <a:buChar char="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No access to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information sharing tools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e.g.</a:t>
                      </a:r>
                      <a:r>
                        <a:rPr sz="17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NHSmail.</a:t>
                      </a: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091" y="0"/>
            <a:ext cx="7919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The Levels </a:t>
            </a:r>
            <a:r>
              <a:rPr sz="2800" spc="-5" dirty="0"/>
              <a:t>in the </a:t>
            </a:r>
            <a:r>
              <a:rPr sz="2800" spc="-10" dirty="0"/>
              <a:t>Data </a:t>
            </a:r>
            <a:r>
              <a:rPr sz="2800" spc="-5" dirty="0"/>
              <a:t>Security and </a:t>
            </a:r>
            <a:r>
              <a:rPr sz="2800" spc="-10" dirty="0"/>
              <a:t>Protection</a:t>
            </a:r>
            <a:r>
              <a:rPr sz="2800" spc="200" dirty="0"/>
              <a:t> </a:t>
            </a:r>
            <a:r>
              <a:rPr sz="2800" spc="-10" dirty="0"/>
              <a:t>Toolkit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047750"/>
            <a:ext cx="2049780" cy="28821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314" marR="91440" algn="ctr">
              <a:lnSpc>
                <a:spcPct val="100000"/>
              </a:lnSpc>
              <a:spcBef>
                <a:spcPts val="95"/>
              </a:spcBef>
            </a:pPr>
            <a:r>
              <a:rPr lang="en-GB" sz="2400" b="1" u="heavy" spc="-1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Toolkit </a:t>
            </a:r>
            <a:r>
              <a:rPr sz="2400" b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r>
              <a:rPr sz="2400" b="1" u="heavy" spc="-19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b="1" u="heavy" spc="-1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</a:t>
            </a:r>
            <a:r>
              <a:rPr sz="2400" b="1" u="heavy" spc="-1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</a:t>
            </a:r>
            <a:r>
              <a:rPr sz="2400" b="1" u="heavy" spc="-2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Providers </a:t>
            </a:r>
            <a:r>
              <a:rPr sz="2400" b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sz="2400" b="1" spc="-5" dirty="0">
                <a:solidFill>
                  <a:srgbClr val="3333CC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b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</a:t>
            </a:r>
            <a:r>
              <a:rPr sz="2400" b="1" u="heavy" spc="-3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b="1" u="heavy" spc="-1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</a:t>
            </a:r>
            <a:endParaRPr lang="en-GB" sz="2400" b="1" u="heavy" spc="-10" dirty="0">
              <a:solidFill>
                <a:srgbClr val="3333CC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07314" marR="91440" algn="ctr">
              <a:lnSpc>
                <a:spcPct val="100000"/>
              </a:lnSpc>
              <a:spcBef>
                <a:spcPts val="95"/>
              </a:spcBef>
            </a:pPr>
            <a:endParaRPr lang="en-US" sz="2400" b="1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07314" marR="91440" algn="ctr">
              <a:lnSpc>
                <a:spcPct val="100000"/>
              </a:lnSpc>
              <a:spcBef>
                <a:spcPts val="95"/>
              </a:spcBef>
            </a:pPr>
            <a:endParaRPr lang="en-GB" sz="2400" b="1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07314" marR="9144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126753"/>
            <a:ext cx="9753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/>
              <a:t>Guidance </a:t>
            </a:r>
            <a:r>
              <a:rPr sz="2400" spc="-15" dirty="0"/>
              <a:t>for Care Providers for </a:t>
            </a:r>
            <a:r>
              <a:rPr sz="2400" spc="-5" dirty="0"/>
              <a:t>the Data Security and </a:t>
            </a:r>
            <a:r>
              <a:rPr sz="2400" spc="-15" dirty="0"/>
              <a:t>Protection</a:t>
            </a:r>
            <a:r>
              <a:rPr sz="2400" spc="-180" dirty="0"/>
              <a:t> </a:t>
            </a:r>
            <a:r>
              <a:rPr sz="2400" spc="-10" dirty="0"/>
              <a:t>Toolkit</a:t>
            </a:r>
            <a:endParaRPr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03E73-93A2-4AD7-BF5B-1475ABB86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88699"/>
            <a:ext cx="6858000" cy="4583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3350"/>
            <a:ext cx="93726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400" spc="-5" dirty="0"/>
              <a:t>Guidance </a:t>
            </a:r>
            <a:r>
              <a:rPr lang="en-GB" sz="2400" spc="-15" dirty="0"/>
              <a:t>for Care Providers for </a:t>
            </a:r>
            <a:r>
              <a:rPr lang="en-GB" sz="2400" spc="-5" dirty="0"/>
              <a:t>the Data Security and </a:t>
            </a:r>
            <a:r>
              <a:rPr lang="en-GB" sz="2400" spc="-15" dirty="0"/>
              <a:t>Protection</a:t>
            </a:r>
            <a:r>
              <a:rPr lang="en-GB" sz="2400" spc="-180" dirty="0"/>
              <a:t> </a:t>
            </a:r>
            <a:r>
              <a:rPr lang="en-GB" sz="2400" spc="-10" dirty="0"/>
              <a:t>Toolkit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666750"/>
            <a:ext cx="8839200" cy="423513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b="1" spc="-10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nclude</a:t>
            </a:r>
            <a:r>
              <a:rPr lang="en-US" sz="2400" b="1" spc="-1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2000" b="1" spc="-10" dirty="0">
                <a:latin typeface="+mj-lt"/>
                <a:cs typeface="Calibri"/>
              </a:rPr>
              <a:t>An Introduction to Cyber Security</a:t>
            </a:r>
            <a:endParaRPr sz="2000" b="1" dirty="0">
              <a:latin typeface="+mj-lt"/>
              <a:cs typeface="Calibri"/>
            </a:endParaRPr>
          </a:p>
          <a:p>
            <a:pPr marL="299085" indent="-286385"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+mj-lt"/>
                <a:cs typeface="Calibri"/>
              </a:rPr>
              <a:t>Guide </a:t>
            </a:r>
            <a:r>
              <a:rPr sz="2000" b="1" spc="-30" dirty="0">
                <a:latin typeface="+mj-lt"/>
                <a:cs typeface="Calibri"/>
              </a:rPr>
              <a:t>for </a:t>
            </a:r>
            <a:r>
              <a:rPr sz="2000" b="1" spc="-35" dirty="0">
                <a:latin typeface="+mj-lt"/>
                <a:cs typeface="Calibri"/>
              </a:rPr>
              <a:t>Registered</a:t>
            </a:r>
            <a:r>
              <a:rPr sz="2000" b="1" spc="-114" dirty="0">
                <a:latin typeface="+mj-lt"/>
                <a:cs typeface="Calibri"/>
              </a:rPr>
              <a:t> </a:t>
            </a:r>
            <a:r>
              <a:rPr sz="2000" b="1" spc="-30" dirty="0">
                <a:latin typeface="+mj-lt"/>
                <a:cs typeface="Calibri"/>
              </a:rPr>
              <a:t>Managers</a:t>
            </a:r>
            <a:r>
              <a:rPr lang="en-GB" sz="2000" b="1" spc="-30" dirty="0">
                <a:latin typeface="+mj-lt"/>
                <a:cs typeface="Calibri"/>
              </a:rPr>
              <a:t> / </a:t>
            </a:r>
            <a:r>
              <a:rPr lang="en-GB" sz="2000" b="1" spc="-5" dirty="0">
                <a:cs typeface="Calibri"/>
              </a:rPr>
              <a:t>Guide </a:t>
            </a:r>
            <a:r>
              <a:rPr lang="en-GB" sz="2000" b="1" spc="-30" dirty="0">
                <a:cs typeface="Calibri"/>
              </a:rPr>
              <a:t>for</a:t>
            </a:r>
            <a:r>
              <a:rPr lang="en-GB" sz="2000" b="1" spc="-145" dirty="0">
                <a:cs typeface="Calibri"/>
              </a:rPr>
              <a:t> </a:t>
            </a:r>
            <a:r>
              <a:rPr lang="en-GB" sz="2000" b="1" spc="-30" dirty="0">
                <a:cs typeface="Calibri"/>
              </a:rPr>
              <a:t>Staff</a:t>
            </a:r>
            <a:endParaRPr sz="2000" dirty="0">
              <a:latin typeface="+mj-lt"/>
              <a:cs typeface="Calibri"/>
            </a:endParaRPr>
          </a:p>
          <a:p>
            <a:pPr marL="299085" indent="-286385"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2000" b="1" spc="-80" dirty="0">
                <a:cs typeface="Calibri"/>
              </a:rPr>
              <a:t>Toolkit </a:t>
            </a:r>
            <a:r>
              <a:rPr lang="en-GB" sz="2000" b="1" spc="-10" dirty="0">
                <a:cs typeface="Calibri"/>
              </a:rPr>
              <a:t>Tips/</a:t>
            </a:r>
            <a:r>
              <a:rPr lang="en-GB" sz="2000" dirty="0">
                <a:latin typeface="+mj-lt"/>
                <a:cs typeface="Calibri"/>
              </a:rPr>
              <a:t>‘</a:t>
            </a:r>
            <a:r>
              <a:rPr lang="en-GB" sz="2000" b="1" dirty="0">
                <a:latin typeface="+mj-lt"/>
                <a:cs typeface="Calibri"/>
              </a:rPr>
              <a:t>Big </a:t>
            </a:r>
            <a:r>
              <a:rPr lang="en-GB" sz="2000" b="1" spc="-15" dirty="0">
                <a:latin typeface="+mj-lt"/>
                <a:cs typeface="Calibri"/>
              </a:rPr>
              <a:t>Picture’</a:t>
            </a:r>
            <a:r>
              <a:rPr lang="en-GB" sz="2000" b="1" spc="-130" dirty="0">
                <a:latin typeface="+mj-lt"/>
                <a:cs typeface="Calibri"/>
              </a:rPr>
              <a:t> </a:t>
            </a:r>
            <a:r>
              <a:rPr lang="en-GB" sz="2000" b="1" dirty="0">
                <a:latin typeface="+mj-lt"/>
                <a:cs typeface="Calibri"/>
              </a:rPr>
              <a:t>Guides                                                                                                                  </a:t>
            </a:r>
            <a:r>
              <a:rPr lang="en-GB" spc="-10" dirty="0">
                <a:latin typeface="+mj-lt"/>
                <a:cs typeface="Calibri"/>
              </a:rPr>
              <a:t>G</a:t>
            </a:r>
            <a:r>
              <a:rPr lang="en-GB" dirty="0">
                <a:latin typeface="+mj-lt"/>
                <a:cs typeface="Calibri"/>
              </a:rPr>
              <a:t>uidance </a:t>
            </a:r>
            <a:r>
              <a:rPr lang="en-GB" spc="-25" dirty="0">
                <a:latin typeface="+mj-lt"/>
                <a:cs typeface="Calibri"/>
              </a:rPr>
              <a:t>to </a:t>
            </a:r>
            <a:r>
              <a:rPr lang="en-GB" spc="-20" dirty="0">
                <a:latin typeface="+mj-lt"/>
                <a:cs typeface="Calibri"/>
              </a:rPr>
              <a:t>accompany </a:t>
            </a:r>
            <a:r>
              <a:rPr lang="en-GB" spc="-5" dirty="0">
                <a:latin typeface="+mj-lt"/>
                <a:cs typeface="Calibri"/>
              </a:rPr>
              <a:t>assertions </a:t>
            </a:r>
            <a:r>
              <a:rPr lang="en-GB" dirty="0">
                <a:latin typeface="+mj-lt"/>
                <a:cs typeface="Calibri"/>
              </a:rPr>
              <a:t>in</a:t>
            </a:r>
            <a:r>
              <a:rPr lang="en-GB" spc="-220" dirty="0">
                <a:latin typeface="+mj-lt"/>
                <a:cs typeface="Calibri"/>
              </a:rPr>
              <a:t> </a:t>
            </a:r>
            <a:r>
              <a:rPr lang="en-GB" dirty="0">
                <a:latin typeface="+mj-lt"/>
                <a:cs typeface="Calibri"/>
              </a:rPr>
              <a:t>the </a:t>
            </a:r>
            <a:r>
              <a:rPr lang="en-GB" spc="-5" dirty="0">
                <a:latin typeface="+mj-lt"/>
                <a:cs typeface="Calibri"/>
              </a:rPr>
              <a:t>new </a:t>
            </a:r>
            <a:r>
              <a:rPr lang="en-GB" spc="-10" dirty="0">
                <a:latin typeface="+mj-lt"/>
                <a:cs typeface="Calibri"/>
              </a:rPr>
              <a:t>toolkit and o</a:t>
            </a:r>
            <a:r>
              <a:rPr lang="en-GB" spc="-35" dirty="0">
                <a:latin typeface="+mj-lt"/>
                <a:cs typeface="Calibri"/>
              </a:rPr>
              <a:t>verall </a:t>
            </a:r>
            <a:r>
              <a:rPr lang="en-GB" spc="-5" dirty="0">
                <a:latin typeface="+mj-lt"/>
                <a:cs typeface="Calibri"/>
              </a:rPr>
              <a:t>view of </a:t>
            </a:r>
            <a:r>
              <a:rPr lang="en-GB" dirty="0">
                <a:latin typeface="+mj-lt"/>
                <a:cs typeface="Calibri"/>
              </a:rPr>
              <a:t>10 </a:t>
            </a:r>
            <a:r>
              <a:rPr lang="en-GB" spc="-35" dirty="0">
                <a:latin typeface="+mj-lt"/>
                <a:cs typeface="Calibri"/>
              </a:rPr>
              <a:t>Data </a:t>
            </a:r>
            <a:r>
              <a:rPr lang="en-GB" spc="-20" dirty="0">
                <a:latin typeface="+mj-lt"/>
                <a:cs typeface="Calibri"/>
              </a:rPr>
              <a:t>Standards</a:t>
            </a:r>
            <a:endParaRPr lang="en-GB" b="1" dirty="0">
              <a:solidFill>
                <a:srgbClr val="C00000"/>
              </a:solidFill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2000" dirty="0">
                <a:solidFill>
                  <a:srgbClr val="C00000"/>
                </a:solidFill>
                <a:latin typeface="+mj-lt"/>
                <a:cs typeface="Calibri"/>
              </a:rPr>
              <a:t>‘</a:t>
            </a:r>
            <a:r>
              <a:rPr lang="en-GB" sz="2000" b="1" dirty="0">
                <a:solidFill>
                  <a:srgbClr val="C00000"/>
                </a:solidFill>
                <a:latin typeface="+mj-lt"/>
                <a:cs typeface="Calibri"/>
              </a:rPr>
              <a:t>How to Guide’ for Entry Level</a:t>
            </a:r>
            <a:r>
              <a:rPr lang="en-GB" sz="2000" dirty="0">
                <a:solidFill>
                  <a:srgbClr val="C00000"/>
                </a:solidFill>
                <a:latin typeface="+mj-lt"/>
                <a:cs typeface="Calibri"/>
              </a:rPr>
              <a:t>                                                                                                          </a:t>
            </a:r>
            <a:r>
              <a:rPr lang="en-GB" dirty="0">
                <a:latin typeface="+mj-lt"/>
                <a:cs typeface="Calibri"/>
              </a:rPr>
              <a:t>N</a:t>
            </a:r>
            <a:r>
              <a:rPr lang="en-GB" dirty="0">
                <a:latin typeface="+mj-lt"/>
              </a:rPr>
              <a:t>ow available on the CPA website: </a:t>
            </a:r>
            <a:r>
              <a:rPr lang="en-GB" u="sng" dirty="0">
                <a:latin typeface="+mj-lt"/>
                <a:hlinkClick r:id="rId2"/>
              </a:rPr>
              <a:t>http://www.careprovideralliance.org.uk/data-security-and-protection-toolkit.html</a:t>
            </a:r>
            <a:r>
              <a:rPr lang="en-GB" dirty="0">
                <a:latin typeface="+mj-lt"/>
              </a:rPr>
              <a:t> (you need to scroll down a little bit). </a:t>
            </a:r>
          </a:p>
          <a:p>
            <a:pPr marL="299085" indent="-286385"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2000" dirty="0">
                <a:solidFill>
                  <a:srgbClr val="C00000"/>
                </a:solidFill>
                <a:cs typeface="Calibri"/>
              </a:rPr>
              <a:t>‘</a:t>
            </a:r>
            <a:r>
              <a:rPr lang="en-GB" sz="2000" b="1" dirty="0">
                <a:solidFill>
                  <a:srgbClr val="C00000"/>
                </a:solidFill>
                <a:cs typeface="Calibri"/>
              </a:rPr>
              <a:t>How to Guide’ for Standards Met Level</a:t>
            </a:r>
            <a:r>
              <a:rPr lang="en-GB" sz="2000" dirty="0">
                <a:solidFill>
                  <a:srgbClr val="C00000"/>
                </a:solidFill>
                <a:cs typeface="Calibri"/>
              </a:rPr>
              <a:t>                                                                                                                </a:t>
            </a:r>
            <a:r>
              <a:rPr lang="en-GB" dirty="0">
                <a:cs typeface="Calibri"/>
              </a:rPr>
              <a:t>In Draft, available October 18</a:t>
            </a:r>
            <a:endParaRPr lang="en-GB" dirty="0"/>
          </a:p>
          <a:p>
            <a:pPr marL="299085" indent="-286385"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1600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80" y="117094"/>
            <a:ext cx="83197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solidFill>
                  <a:srgbClr val="0D4189"/>
                </a:solidFill>
              </a:rPr>
              <a:t>Data Security and Protection </a:t>
            </a:r>
            <a:r>
              <a:rPr sz="3200" dirty="0">
                <a:solidFill>
                  <a:srgbClr val="0D4189"/>
                </a:solidFill>
              </a:rPr>
              <a:t>Toolkit </a:t>
            </a:r>
            <a:r>
              <a:rPr lang="en-GB" sz="3200" dirty="0">
                <a:solidFill>
                  <a:srgbClr val="0D4189"/>
                </a:solidFill>
              </a:rPr>
              <a:t>–</a:t>
            </a:r>
            <a:r>
              <a:rPr sz="3200" dirty="0">
                <a:solidFill>
                  <a:srgbClr val="0D4189"/>
                </a:solidFill>
              </a:rPr>
              <a:t> </a:t>
            </a:r>
            <a:r>
              <a:rPr lang="en-GB" sz="3200" dirty="0">
                <a:solidFill>
                  <a:srgbClr val="0D4189"/>
                </a:solidFill>
              </a:rPr>
              <a:t>Support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14680" y="713308"/>
            <a:ext cx="8395920" cy="37196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en-US" sz="8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400" dirty="0">
                <a:cs typeface="Calibri"/>
              </a:rPr>
              <a:t>Video conferences on using  the toolkit. Run regularly, p</a:t>
            </a:r>
            <a:r>
              <a:rPr sz="2400" dirty="0">
                <a:cs typeface="Calibri"/>
              </a:rPr>
              <a:t>lease </a:t>
            </a:r>
            <a:r>
              <a:rPr sz="2400" spc="-5" dirty="0">
                <a:cs typeface="Calibri"/>
              </a:rPr>
              <a:t>see </a:t>
            </a:r>
            <a:r>
              <a:rPr sz="2400" dirty="0">
                <a:cs typeface="Calibri"/>
              </a:rPr>
              <a:t>the</a:t>
            </a:r>
            <a:r>
              <a:rPr lang="en-GB" sz="2400" dirty="0">
                <a:cs typeface="Calibri"/>
              </a:rPr>
              <a:t> news</a:t>
            </a:r>
            <a:r>
              <a:rPr sz="2400" dirty="0">
                <a:cs typeface="Calibri"/>
              </a:rPr>
              <a:t>  </a:t>
            </a:r>
            <a:r>
              <a:rPr sz="2400" spc="-5" dirty="0">
                <a:cs typeface="Calibri"/>
              </a:rPr>
              <a:t>page </a:t>
            </a:r>
            <a:r>
              <a:rPr lang="en-GB" sz="2400" spc="-5" dirty="0">
                <a:cs typeface="Calibri"/>
              </a:rPr>
              <a:t>for updates </a:t>
            </a:r>
            <a:r>
              <a:rPr lang="en-GB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h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ttps://www.dsptoolkit.nhs.uk/News/10</a:t>
            </a:r>
            <a:endParaRPr sz="24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b="1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b="1" dirty="0">
                <a:cs typeface="Calibri"/>
              </a:rPr>
              <a:t>Next for </a:t>
            </a:r>
            <a:r>
              <a:rPr sz="2400" b="1" dirty="0">
                <a:cs typeface="Calibri"/>
              </a:rPr>
              <a:t>Social</a:t>
            </a:r>
            <a:r>
              <a:rPr sz="2400" b="1" spc="-30" dirty="0">
                <a:cs typeface="Calibri"/>
              </a:rPr>
              <a:t> </a:t>
            </a:r>
            <a:r>
              <a:rPr sz="2400" b="1" spc="-5" dirty="0">
                <a:cs typeface="Calibri"/>
              </a:rPr>
              <a:t>Care:</a:t>
            </a:r>
            <a:endParaRPr lang="en-US" sz="2400" b="1" spc="-5" dirty="0"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lang="en-GB" sz="2200" dirty="0"/>
              <a:t>Friday 28 September 2018 (12.30-13.30) – Dom Care</a:t>
            </a:r>
          </a:p>
          <a:p>
            <a:pPr marL="12700">
              <a:spcBef>
                <a:spcPts val="5"/>
              </a:spcBef>
            </a:pPr>
            <a:r>
              <a:rPr lang="en-GB" sz="2200" dirty="0"/>
              <a:t>Wednesday 3 October 2018 (13.00-14.00) - Social Care</a:t>
            </a:r>
          </a:p>
          <a:p>
            <a:pPr marL="12700">
              <a:spcBef>
                <a:spcPts val="5"/>
              </a:spcBef>
            </a:pPr>
            <a:r>
              <a:rPr lang="en-GB" sz="2200" dirty="0"/>
              <a:t>Thursday 18 October 2018 (12.30-13.30) – Dom Care </a:t>
            </a:r>
          </a:p>
          <a:p>
            <a:pPr marL="12700">
              <a:spcBef>
                <a:spcPts val="5"/>
              </a:spcBef>
            </a:pPr>
            <a:r>
              <a:rPr lang="en-GB" sz="2200" dirty="0"/>
              <a:t>Friday 19 October 2018 (12.30-13.30) - Social Care</a:t>
            </a:r>
          </a:p>
          <a:p>
            <a:pPr marL="12700" algn="ctr">
              <a:spcBef>
                <a:spcPts val="5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428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428"/>
            <a:ext cx="8915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solidFill>
                  <a:srgbClr val="0D418B"/>
                </a:solidFill>
              </a:rPr>
              <a:t>Meet Ethel…</a:t>
            </a:r>
            <a:endParaRPr sz="3200" dirty="0">
              <a:solidFill>
                <a:srgbClr val="0D418B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509336"/>
            <a:ext cx="7924800" cy="442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00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68" y="0"/>
            <a:ext cx="6294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114EA7"/>
                </a:solidFill>
              </a:rPr>
              <a:t>Data Security </a:t>
            </a:r>
            <a:r>
              <a:rPr dirty="0">
                <a:solidFill>
                  <a:srgbClr val="114EA7"/>
                </a:solidFill>
              </a:rPr>
              <a:t>and </a:t>
            </a:r>
            <a:r>
              <a:rPr spc="-5" dirty="0">
                <a:solidFill>
                  <a:srgbClr val="114EA7"/>
                </a:solidFill>
              </a:rPr>
              <a:t>Protection</a:t>
            </a:r>
            <a:r>
              <a:rPr spc="-325" dirty="0">
                <a:solidFill>
                  <a:srgbClr val="114EA7"/>
                </a:solidFill>
              </a:rPr>
              <a:t> </a:t>
            </a:r>
            <a:r>
              <a:rPr spc="-10" dirty="0">
                <a:solidFill>
                  <a:srgbClr val="114EA7"/>
                </a:solidFill>
              </a:rPr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456" y="624078"/>
            <a:ext cx="4173854" cy="3998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48920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NHS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Digital,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conjunction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with Health </a:t>
            </a:r>
            <a:r>
              <a:rPr lang="en-GB" sz="1800" spc="-5" dirty="0">
                <a:solidFill>
                  <a:srgbClr val="0D0D0D"/>
                </a:solidFill>
                <a:latin typeface="Calibri"/>
                <a:cs typeface="Calibri"/>
              </a:rPr>
              <a:t> Education England is developing </a:t>
            </a:r>
            <a:r>
              <a:rPr lang="en-GB" sz="1800" b="1" spc="-5" dirty="0">
                <a:solidFill>
                  <a:srgbClr val="0D0D0D"/>
                </a:solidFill>
                <a:latin typeface="Calibri"/>
                <a:cs typeface="Calibri"/>
                <a:hlinkClick r:id="rId2"/>
              </a:rPr>
              <a:t>Data Security Awareness Training</a:t>
            </a:r>
            <a:endParaRPr sz="1800" b="1" dirty="0">
              <a:latin typeface="Calibri"/>
              <a:cs typeface="Calibri"/>
            </a:endParaRPr>
          </a:p>
          <a:p>
            <a:pPr marL="299085" marR="162560" indent="-286385" algn="just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This training is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not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mandatory 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for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social  care providers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but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is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free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 a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good  resource to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use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to train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staff.</a:t>
            </a:r>
            <a:endParaRPr sz="18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Level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One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training can provide 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staff 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good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understanding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spc="-1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information 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governance,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data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security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 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responsibilities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under national</a:t>
            </a:r>
            <a:r>
              <a:rPr sz="18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legislation.</a:t>
            </a:r>
            <a:endParaRPr sz="1800" dirty="0">
              <a:latin typeface="Calibri"/>
              <a:cs typeface="Calibri"/>
            </a:endParaRPr>
          </a:p>
          <a:p>
            <a:pPr marL="299085" marR="347345" indent="-28638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This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will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also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satisfy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basic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training  requirements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Data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Security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 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Protection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Toolkit.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9203" y="743712"/>
            <a:ext cx="4739640" cy="3762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8445" y="4791938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878787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25A1-5B4B-4508-85F8-F88F07F8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07"/>
            <a:ext cx="8763000" cy="738664"/>
          </a:xfrm>
        </p:spPr>
        <p:txBody>
          <a:bodyPr/>
          <a:lstStyle/>
          <a:p>
            <a:r>
              <a:rPr lang="en-GB" sz="2400" dirty="0"/>
              <a:t>Digital Opportunities: Matt Hancock: Secretary of State for Health and Social Care visiting </a:t>
            </a:r>
            <a:r>
              <a:rPr lang="en-GB" sz="2400" dirty="0" err="1"/>
              <a:t>Bridgeside</a:t>
            </a:r>
            <a:r>
              <a:rPr lang="en-GB" sz="2400" dirty="0"/>
              <a:t> Lodge Care Home – July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5AF379-337F-429E-8B76-35403756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6909"/>
          <a:stretch/>
        </p:blipFill>
        <p:spPr>
          <a:xfrm>
            <a:off x="838200" y="971550"/>
            <a:ext cx="7353300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72" y="0"/>
            <a:ext cx="3448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D4188"/>
                </a:solidFill>
              </a:rPr>
              <a:t>Digital</a:t>
            </a:r>
            <a:r>
              <a:rPr spc="-340" dirty="0">
                <a:solidFill>
                  <a:srgbClr val="0D4188"/>
                </a:solidFill>
              </a:rPr>
              <a:t> </a:t>
            </a:r>
            <a:r>
              <a:rPr spc="-40" dirty="0">
                <a:solidFill>
                  <a:srgbClr val="0D4188"/>
                </a:solidFill>
              </a:rPr>
              <a:t>Opportunities</a:t>
            </a:r>
          </a:p>
        </p:txBody>
      </p:sp>
      <p:sp>
        <p:nvSpPr>
          <p:cNvPr id="3" name="object 3"/>
          <p:cNvSpPr/>
          <p:nvPr/>
        </p:nvSpPr>
        <p:spPr>
          <a:xfrm>
            <a:off x="3944111" y="3258310"/>
            <a:ext cx="48895" cy="15240"/>
          </a:xfrm>
          <a:custGeom>
            <a:avLst/>
            <a:gdLst/>
            <a:ahLst/>
            <a:cxnLst/>
            <a:rect l="l" t="t" r="r" b="b"/>
            <a:pathLst>
              <a:path w="48895" h="15239">
                <a:moveTo>
                  <a:pt x="0" y="15241"/>
                </a:moveTo>
                <a:lnTo>
                  <a:pt x="48640" y="15241"/>
                </a:lnTo>
                <a:lnTo>
                  <a:pt x="48640" y="0"/>
                </a:lnTo>
                <a:lnTo>
                  <a:pt x="0" y="0"/>
                </a:lnTo>
                <a:lnTo>
                  <a:pt x="0" y="15241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0672" y="574675"/>
            <a:ext cx="8051165" cy="3760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Being </a:t>
            </a:r>
            <a:r>
              <a:rPr sz="2000" b="1" spc="-15" dirty="0">
                <a:latin typeface="Calibri"/>
                <a:cs typeface="Calibri"/>
              </a:rPr>
              <a:t>part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Local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lang="en-GB" sz="2000" b="1" spc="-100" dirty="0">
                <a:latin typeface="Calibri"/>
                <a:cs typeface="Calibri"/>
              </a:rPr>
              <a:t>Health and Care </a:t>
            </a:r>
            <a:r>
              <a:rPr sz="2000" b="1" spc="-40" dirty="0">
                <a:latin typeface="Calibri"/>
                <a:cs typeface="Calibri"/>
              </a:rPr>
              <a:t>Integration</a:t>
            </a:r>
            <a:r>
              <a:rPr lang="en-GB" sz="2000" b="1" spc="-4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Plans</a:t>
            </a:r>
            <a:endParaRPr lang="en-GB" sz="1800" dirty="0">
              <a:latin typeface="Calibri"/>
              <a:cs typeface="Calibri"/>
            </a:endParaRPr>
          </a:p>
          <a:p>
            <a:pPr marL="476250" lvl="1" indent="-120650" algn="just">
              <a:lnSpc>
                <a:spcPct val="100000"/>
              </a:lnSpc>
              <a:buChar char="-"/>
              <a:tabLst>
                <a:tab pos="476884" algn="l"/>
              </a:tabLst>
            </a:pPr>
            <a:r>
              <a:rPr lang="en-GB" sz="1800" spc="-5" dirty="0">
                <a:latin typeface="Calibri"/>
                <a:cs typeface="Calibri"/>
              </a:rPr>
              <a:t>Building on good </a:t>
            </a:r>
            <a:r>
              <a:rPr lang="en-GB" sz="1800" spc="-30" dirty="0">
                <a:latin typeface="Calibri"/>
                <a:cs typeface="Calibri"/>
              </a:rPr>
              <a:t>practice </a:t>
            </a:r>
            <a:r>
              <a:rPr lang="en-GB" sz="1800" spc="-5" dirty="0">
                <a:latin typeface="Calibri"/>
                <a:cs typeface="Calibri"/>
              </a:rPr>
              <a:t>in </a:t>
            </a:r>
            <a:r>
              <a:rPr lang="en-GB" sz="1800" dirty="0">
                <a:latin typeface="Calibri"/>
                <a:cs typeface="Calibri"/>
              </a:rPr>
              <a:t>the </a:t>
            </a:r>
            <a:r>
              <a:rPr lang="en-GB" sz="1800" spc="-15" dirty="0">
                <a:latin typeface="Calibri"/>
                <a:cs typeface="Calibri"/>
              </a:rPr>
              <a:t>sector </a:t>
            </a:r>
            <a:r>
              <a:rPr lang="en-GB" sz="1800" spc="0" dirty="0">
                <a:latin typeface="Calibri"/>
                <a:cs typeface="Calibri"/>
              </a:rPr>
              <a:t>e.g. </a:t>
            </a:r>
            <a:r>
              <a:rPr lang="en-GB" sz="1800" spc="-30" dirty="0">
                <a:latin typeface="Calibri"/>
                <a:cs typeface="Calibri"/>
              </a:rPr>
              <a:t>personalised </a:t>
            </a:r>
            <a:r>
              <a:rPr lang="en-GB" sz="1800" spc="-35" dirty="0">
                <a:latin typeface="Calibri"/>
                <a:cs typeface="Calibri"/>
              </a:rPr>
              <a:t>care </a:t>
            </a:r>
            <a:r>
              <a:rPr lang="en-GB" sz="1800" spc="-5" dirty="0">
                <a:latin typeface="Calibri"/>
                <a:cs typeface="Calibri"/>
              </a:rPr>
              <a:t>planning, digital record keeping, etc.</a:t>
            </a:r>
            <a:endParaRPr lang="en-GB"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Using </a:t>
            </a:r>
            <a:r>
              <a:rPr sz="2000" b="1" spc="-15" dirty="0">
                <a:latin typeface="Calibri"/>
                <a:cs typeface="Calibri"/>
              </a:rPr>
              <a:t>Secure </a:t>
            </a:r>
            <a:r>
              <a:rPr sz="2000" b="1" spc="-5" dirty="0">
                <a:latin typeface="Calibri"/>
                <a:cs typeface="Calibri"/>
              </a:rPr>
              <a:t>email </a:t>
            </a:r>
            <a:r>
              <a:rPr sz="2000" dirty="0">
                <a:latin typeface="Calibri"/>
                <a:cs typeface="Calibri"/>
              </a:rPr>
              <a:t>e.g. the </a:t>
            </a:r>
            <a:r>
              <a:rPr sz="2000" spc="-5" dirty="0">
                <a:latin typeface="Calibri"/>
                <a:cs typeface="Calibri"/>
              </a:rPr>
              <a:t>national </a:t>
            </a:r>
            <a:r>
              <a:rPr sz="2000" spc="-15" dirty="0">
                <a:latin typeface="Calibri"/>
                <a:cs typeface="Calibri"/>
              </a:rPr>
              <a:t>offer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NHSmail</a:t>
            </a:r>
            <a:endParaRPr sz="2000" dirty="0">
              <a:latin typeface="Calibri"/>
              <a:cs typeface="Calibri"/>
            </a:endParaRPr>
          </a:p>
          <a:p>
            <a:pPr marL="477520" lvl="1" indent="-121920" algn="just">
              <a:lnSpc>
                <a:spcPct val="100000"/>
              </a:lnSpc>
              <a:spcBef>
                <a:spcPts val="20"/>
              </a:spcBef>
              <a:buChar char="-"/>
              <a:tabLst>
                <a:tab pos="478155" algn="l"/>
              </a:tabLst>
            </a:pPr>
            <a:r>
              <a:rPr sz="1800" spc="-15" dirty="0">
                <a:latin typeface="Calibri"/>
                <a:cs typeface="Calibri"/>
              </a:rPr>
              <a:t>Sharing </a:t>
            </a:r>
            <a:r>
              <a:rPr sz="1800" spc="-45" dirty="0">
                <a:latin typeface="Calibri"/>
                <a:cs typeface="Calibri"/>
              </a:rPr>
              <a:t>information </a:t>
            </a:r>
            <a:r>
              <a:rPr sz="1800" spc="-40" dirty="0">
                <a:latin typeface="Calibri"/>
                <a:cs typeface="Calibri"/>
              </a:rPr>
              <a:t>across organisational </a:t>
            </a:r>
            <a:r>
              <a:rPr sz="1800" spc="-10" dirty="0">
                <a:latin typeface="Calibri"/>
                <a:cs typeface="Calibri"/>
              </a:rPr>
              <a:t>and </a:t>
            </a:r>
            <a:r>
              <a:rPr sz="1800" spc="-40" dirty="0">
                <a:latin typeface="Calibri"/>
                <a:cs typeface="Calibri"/>
              </a:rPr>
              <a:t>geographical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boundaries.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Accessing </a:t>
            </a:r>
            <a:r>
              <a:rPr sz="2000" b="1" spc="-15" dirty="0">
                <a:latin typeface="Calibri"/>
                <a:cs typeface="Calibri"/>
              </a:rPr>
              <a:t>‘Health’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record</a:t>
            </a:r>
            <a:endParaRPr sz="2000" dirty="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Calibri"/>
                <a:cs typeface="Calibri"/>
              </a:rPr>
              <a:t>- </a:t>
            </a:r>
            <a:r>
              <a:rPr sz="1800" spc="-35" dirty="0">
                <a:latin typeface="Calibri"/>
                <a:cs typeface="Calibri"/>
              </a:rPr>
              <a:t>For </a:t>
            </a:r>
            <a:r>
              <a:rPr sz="1800" spc="-40" dirty="0">
                <a:latin typeface="Calibri"/>
                <a:cs typeface="Calibri"/>
              </a:rPr>
              <a:t>example,</a:t>
            </a:r>
            <a:r>
              <a:rPr sz="18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Summary </a:t>
            </a:r>
            <a:r>
              <a:rPr sz="18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Care </a:t>
            </a:r>
            <a:r>
              <a:rPr sz="1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Records</a:t>
            </a:r>
            <a:r>
              <a:rPr sz="1800" b="1" spc="-4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national </a:t>
            </a:r>
            <a:r>
              <a:rPr sz="1800" dirty="0">
                <a:latin typeface="Calibri"/>
                <a:cs typeface="Calibri"/>
              </a:rPr>
              <a:t>GP summary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dirty="0">
                <a:latin typeface="Calibri"/>
                <a:cs typeface="Calibri"/>
              </a:rPr>
              <a:t>55.2</a:t>
            </a:r>
            <a:r>
              <a:rPr sz="1800" spc="-22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million  (96%) patient </a:t>
            </a:r>
            <a:r>
              <a:rPr sz="1800" spc="-10" dirty="0">
                <a:latin typeface="Calibri"/>
                <a:cs typeface="Calibri"/>
              </a:rPr>
              <a:t>records. Proof </a:t>
            </a:r>
            <a:r>
              <a:rPr sz="1800" spc="-5" dirty="0">
                <a:latin typeface="Calibri"/>
                <a:cs typeface="Calibri"/>
              </a:rPr>
              <a:t>of Concepts will be </a:t>
            </a:r>
            <a:r>
              <a:rPr sz="1800" spc="-10" dirty="0">
                <a:latin typeface="Calibri"/>
                <a:cs typeface="Calibri"/>
              </a:rPr>
              <a:t>taking </a:t>
            </a:r>
            <a:r>
              <a:rPr sz="1800" spc="-5" dirty="0">
                <a:latin typeface="Calibri"/>
                <a:cs typeface="Calibri"/>
              </a:rPr>
              <a:t>place with </a:t>
            </a:r>
            <a:r>
              <a:rPr sz="1800" spc="-10" dirty="0">
                <a:latin typeface="Calibri"/>
                <a:cs typeface="Calibri"/>
              </a:rPr>
              <a:t>Care </a:t>
            </a:r>
            <a:r>
              <a:rPr sz="1800" spc="-5" dirty="0">
                <a:latin typeface="Calibri"/>
                <a:cs typeface="Calibri"/>
              </a:rPr>
              <a:t>Homes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Domiciliary </a:t>
            </a:r>
            <a:r>
              <a:rPr sz="1800" spc="-10" dirty="0">
                <a:latin typeface="Calibri"/>
                <a:cs typeface="Calibri"/>
              </a:rPr>
              <a:t>Care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45" dirty="0">
                <a:latin typeface="Calibri"/>
                <a:cs typeface="Calibri"/>
              </a:rPr>
              <a:t>year.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potential to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dirty="0">
                <a:latin typeface="Calibri"/>
                <a:cs typeface="Calibri"/>
              </a:rPr>
              <a:t>GP </a:t>
            </a:r>
            <a:r>
              <a:rPr sz="1800" spc="-55" dirty="0">
                <a:latin typeface="Calibri"/>
                <a:cs typeface="Calibri"/>
              </a:rPr>
              <a:t>Systems, </a:t>
            </a:r>
            <a:r>
              <a:rPr sz="1800" spc="-40" dirty="0">
                <a:latin typeface="Calibri"/>
                <a:cs typeface="Calibri"/>
              </a:rPr>
              <a:t>Hospital </a:t>
            </a:r>
            <a:r>
              <a:rPr sz="1800" spc="-55" dirty="0">
                <a:latin typeface="Calibri"/>
                <a:cs typeface="Calibri"/>
              </a:rPr>
              <a:t>systems,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etc.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latin typeface="Calibri"/>
                <a:cs typeface="Calibri"/>
              </a:rPr>
              <a:t>Learning </a:t>
            </a:r>
            <a:r>
              <a:rPr sz="2000" b="1" dirty="0">
                <a:latin typeface="Calibri"/>
                <a:cs typeface="Calibri"/>
              </a:rPr>
              <a:t>lessons </a:t>
            </a:r>
            <a:r>
              <a:rPr sz="2000" b="1" spc="-25" dirty="0">
                <a:latin typeface="Calibri"/>
                <a:cs typeface="Calibri"/>
              </a:rPr>
              <a:t>from</a:t>
            </a:r>
            <a:r>
              <a:rPr sz="2000" b="1" spc="-2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elsewhere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-</a:t>
            </a:r>
            <a:r>
              <a:rPr lang="en-GB" sz="1800" spc="-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Community Pharmacy already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access NHSmail and Summary </a:t>
            </a:r>
            <a:r>
              <a:rPr sz="1800" spc="-30" dirty="0">
                <a:latin typeface="Calibri"/>
                <a:cs typeface="Calibri"/>
              </a:rPr>
              <a:t>Care</a:t>
            </a:r>
            <a:r>
              <a:rPr sz="1800" spc="-320" dirty="0">
                <a:latin typeface="Calibri"/>
                <a:cs typeface="Calibri"/>
              </a:rPr>
              <a:t> </a:t>
            </a:r>
            <a:r>
              <a:rPr lang="en-GB" sz="1800" spc="-320" dirty="0">
                <a:latin typeface="Calibri"/>
                <a:cs typeface="Calibri"/>
              </a:rPr>
              <a:t>  </a:t>
            </a:r>
            <a:r>
              <a:rPr sz="1800" spc="-45" dirty="0">
                <a:latin typeface="Calibri"/>
                <a:cs typeface="Calibri"/>
              </a:rPr>
              <a:t>Records.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84" y="0"/>
            <a:ext cx="1476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4189"/>
                </a:solidFill>
              </a:rPr>
              <a:t>NHSmail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18617"/>
            <a:ext cx="5636261" cy="3760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13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  <a:hlinkClick r:id="rId2"/>
              </a:rPr>
              <a:t>NHSmail </a:t>
            </a:r>
            <a:r>
              <a:rPr spc="-5" dirty="0">
                <a:latin typeface="Calibri"/>
                <a:cs typeface="Calibri"/>
              </a:rPr>
              <a:t>is a centrally funded</a:t>
            </a:r>
            <a:r>
              <a:rPr lang="en-GB" spc="-5" dirty="0">
                <a:latin typeface="Calibri"/>
                <a:cs typeface="Calibri"/>
              </a:rPr>
              <a:t>, </a:t>
            </a:r>
            <a:r>
              <a:rPr spc="-5" dirty="0">
                <a:latin typeface="Calibri"/>
                <a:cs typeface="Calibri"/>
              </a:rPr>
              <a:t>secure</a:t>
            </a:r>
          </a:p>
          <a:p>
            <a:pPr marL="355600">
              <a:lnSpc>
                <a:spcPts val="2130"/>
              </a:lnSpc>
            </a:pPr>
            <a:r>
              <a:rPr spc="-5" dirty="0">
                <a:latin typeface="Calibri"/>
                <a:cs typeface="Calibri"/>
              </a:rPr>
              <a:t>email service</a:t>
            </a:r>
            <a:r>
              <a:rPr lang="en-GB" spc="-5" dirty="0">
                <a:latin typeface="Calibri"/>
                <a:cs typeface="Calibri"/>
              </a:rPr>
              <a:t> available on the internet.</a:t>
            </a:r>
            <a:endParaRPr spc="-5" dirty="0">
              <a:latin typeface="Calibri"/>
              <a:cs typeface="Calibri"/>
            </a:endParaRPr>
          </a:p>
          <a:p>
            <a:pPr marL="355600" marR="787400" indent="-342900">
              <a:lnSpc>
                <a:spcPts val="21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It supports collaborative working across health  and care by the secure sharing of personal,  identifiable and sensitive information.</a:t>
            </a:r>
          </a:p>
          <a:p>
            <a:pPr marL="355600" marR="1141730" indent="-342900">
              <a:lnSpc>
                <a:spcPts val="1860"/>
              </a:lnSpc>
              <a:spcBef>
                <a:spcPts val="11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Available NOW to all Care Providers (after  formally completing Toolkit).</a:t>
            </a: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2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79000"/>
              </a:lnSpc>
              <a:buFont typeface="Arial"/>
              <a:buChar char="•"/>
              <a:tabLst>
                <a:tab pos="355600" algn="l"/>
              </a:tabLst>
            </a:pPr>
            <a:r>
              <a:rPr b="1" spc="-5" dirty="0">
                <a:latin typeface="Calibri"/>
                <a:cs typeface="Calibri"/>
              </a:rPr>
              <a:t>Not just ‘email to a desktop’ but Mobile Services,  Directory, Skype for Business, links to Office 365 </a:t>
            </a:r>
            <a:r>
              <a:rPr lang="en-GB" b="1" spc="-5" dirty="0">
                <a:latin typeface="Calibri"/>
                <a:cs typeface="Calibri"/>
              </a:rPr>
              <a:t>                           </a:t>
            </a:r>
            <a:r>
              <a:rPr b="1" spc="-5" dirty="0">
                <a:latin typeface="Calibri"/>
                <a:cs typeface="Calibri"/>
              </a:rPr>
              <a:t>as  standard; top up services available (paid locally).</a:t>
            </a:r>
          </a:p>
          <a:p>
            <a:pPr marL="355600" marR="706755" indent="-342900">
              <a:lnSpc>
                <a:spcPct val="78900"/>
              </a:lnSpc>
              <a:spcBef>
                <a:spcPts val="1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National helpdesk – support available 365 days,  24/7 on 0333 200 1133, or via email at </a:t>
            </a:r>
            <a:r>
              <a:rPr spc="-5" dirty="0">
                <a:latin typeface="Calibri"/>
                <a:cs typeface="Calibri"/>
                <a:hlinkClick r:id="rId3"/>
              </a:rPr>
              <a:t> helpdesk@nhs.net</a:t>
            </a:r>
            <a:r>
              <a:rPr spc="-5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715000" y="1200911"/>
            <a:ext cx="3349752" cy="3023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A2C2A-28A9-4B83-B8C1-1725DC3240CD}"/>
              </a:ext>
            </a:extLst>
          </p:cNvPr>
          <p:cNvSpPr/>
          <p:nvPr/>
        </p:nvSpPr>
        <p:spPr>
          <a:xfrm>
            <a:off x="5544439" y="438150"/>
            <a:ext cx="3599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354965" algn="l"/>
                <a:tab pos="355600" algn="l"/>
              </a:tabLst>
            </a:pPr>
            <a:r>
              <a:rPr lang="en-GB" b="1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NHSmail</a:t>
            </a:r>
            <a:r>
              <a:rPr lang="en-GB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 </a:t>
            </a:r>
            <a:r>
              <a:rPr lang="en-GB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Care </a:t>
            </a:r>
            <a:r>
              <a:rPr lang="en-GB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Home Case</a:t>
            </a:r>
            <a:r>
              <a:rPr lang="en-GB" b="1" u="heavy" spc="-2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  </a:t>
            </a:r>
            <a:r>
              <a:rPr lang="en-GB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Studies</a:t>
            </a:r>
            <a:endParaRPr lang="en-GB" dirty="0"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44" y="0"/>
            <a:ext cx="39611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Current </a:t>
            </a:r>
            <a:r>
              <a:rPr dirty="0"/>
              <a:t>use of</a:t>
            </a:r>
            <a:r>
              <a:rPr spc="-140" dirty="0"/>
              <a:t> </a:t>
            </a:r>
            <a:r>
              <a:rPr dirty="0"/>
              <a:t>NHSmail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5400" y="819150"/>
          <a:ext cx="6402070" cy="391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567055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&gt;1.3M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450850" marR="43878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Accounts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Platform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005EB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2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Approved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Nationally approved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400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B8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518159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&gt;600M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285115" marR="27051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emails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4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7685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586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35890" marR="136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 availability</a:t>
                      </a:r>
                      <a:r>
                        <a:rPr sz="1400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 18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&gt;7,500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organisations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253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90" y="71704"/>
            <a:ext cx="27343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D418A"/>
                </a:solidFill>
              </a:rPr>
              <a:t>Joining</a:t>
            </a:r>
            <a:r>
              <a:rPr spc="-160" dirty="0">
                <a:solidFill>
                  <a:srgbClr val="0D418A"/>
                </a:solidFill>
              </a:rPr>
              <a:t> </a:t>
            </a:r>
            <a:r>
              <a:rPr spc="-5" dirty="0">
                <a:solidFill>
                  <a:srgbClr val="0D418A"/>
                </a:solidFill>
              </a:rPr>
              <a:t>NHSmail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090" y="711200"/>
            <a:ext cx="9233510" cy="41197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There are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three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routes to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GB" sz="2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GB" sz="2000" b="1" spc="-10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join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  <a:hlinkClick r:id="rId3"/>
              </a:rPr>
              <a:t>NHSmail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:-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Local</a:t>
            </a:r>
            <a:r>
              <a:rPr sz="2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Sponsorship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(CCG or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CSU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provides </a:t>
            </a: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Local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Administrator</a:t>
            </a:r>
            <a:r>
              <a:rPr sz="2000" spc="1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latin typeface="Calibri"/>
                <a:cs typeface="Calibri"/>
              </a:rPr>
              <a:t>service)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800" b="1" spc="-10" dirty="0">
                <a:solidFill>
                  <a:srgbClr val="0D0D0D"/>
                </a:solidFill>
                <a:latin typeface="Calibri"/>
                <a:cs typeface="Calibri"/>
              </a:rPr>
              <a:t>Self-Sponsorship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-5" dirty="0">
                <a:solidFill>
                  <a:srgbClr val="0D0D0D"/>
                </a:solidFill>
                <a:latin typeface="Calibri"/>
                <a:cs typeface="Calibri"/>
              </a:rPr>
              <a:t>(Normally </a:t>
            </a:r>
            <a:r>
              <a:rPr sz="2000" spc="-15" dirty="0">
                <a:solidFill>
                  <a:srgbClr val="0D0D0D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large</a:t>
            </a:r>
            <a:r>
              <a:rPr sz="2000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libri"/>
                <a:cs typeface="Calibri"/>
              </a:rPr>
              <a:t>Providers)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National </a:t>
            </a:r>
            <a:r>
              <a:rPr sz="2800" b="1" spc="-15" dirty="0">
                <a:solidFill>
                  <a:srgbClr val="0D0D0D"/>
                </a:solidFill>
                <a:latin typeface="Calibri"/>
                <a:cs typeface="Calibri"/>
              </a:rPr>
              <a:t>Administration</a:t>
            </a:r>
            <a:r>
              <a:rPr sz="2800" b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alibri"/>
                <a:cs typeface="Calibri"/>
              </a:rPr>
              <a:t>Service</a:t>
            </a:r>
            <a:r>
              <a:rPr lang="en-GB" sz="2800" b="1" spc="-5" dirty="0">
                <a:latin typeface="Calibri"/>
                <a:cs typeface="Calibri"/>
              </a:rPr>
              <a:t>                                                                           </a:t>
            </a:r>
            <a:r>
              <a:rPr lang="en-GB" sz="2000" dirty="0">
                <a:solidFill>
                  <a:srgbClr val="0D0D0D"/>
                </a:solidFill>
                <a:latin typeface="Calibri"/>
                <a:cs typeface="Calibri"/>
              </a:rPr>
              <a:t>A new, </a:t>
            </a:r>
            <a:r>
              <a:rPr lang="en-GB" sz="2000" spc="-10" dirty="0">
                <a:solidFill>
                  <a:srgbClr val="0D0D0D"/>
                </a:solidFill>
                <a:latin typeface="Calibri"/>
                <a:cs typeface="Calibri"/>
              </a:rPr>
              <a:t>centrally funded, </a:t>
            </a:r>
            <a:r>
              <a:rPr lang="en-GB" sz="2000" spc="-5" dirty="0">
                <a:solidFill>
                  <a:srgbClr val="0D0D0D"/>
                </a:solidFill>
                <a:latin typeface="Calibri"/>
                <a:cs typeface="Calibri"/>
              </a:rPr>
              <a:t>online </a:t>
            </a:r>
            <a:r>
              <a:rPr lang="en-GB" sz="2000" spc="-10" dirty="0">
                <a:solidFill>
                  <a:srgbClr val="0D0D0D"/>
                </a:solidFill>
                <a:latin typeface="Calibri"/>
                <a:cs typeface="Calibri"/>
              </a:rPr>
              <a:t>registration portal, likely </a:t>
            </a:r>
            <a:r>
              <a:rPr lang="en-GB" sz="2000" spc="-5" dirty="0">
                <a:solidFill>
                  <a:srgbClr val="0D0D0D"/>
                </a:solidFill>
                <a:latin typeface="Calibri"/>
                <a:cs typeface="Calibri"/>
              </a:rPr>
              <a:t>to be main route for providers. For Care Homes at present, Domiciliary Care use being investigated. </a:t>
            </a:r>
            <a:r>
              <a:rPr lang="en-GB" sz="2000" spc="-5" dirty="0">
                <a:solidFill>
                  <a:srgbClr val="0D0D0D"/>
                </a:solidFill>
                <a:cs typeface="Calibri"/>
                <a:hlinkClick r:id="rId4"/>
              </a:rPr>
              <a:t>https://portal.nhs.net/Registration#/careprovider</a:t>
            </a:r>
            <a:endParaRPr lang="en-GB" sz="2000" spc="-5" dirty="0">
              <a:solidFill>
                <a:srgbClr val="0D0D0D"/>
              </a:solidFill>
              <a:cs typeface="Calibri"/>
            </a:endParaRPr>
          </a:p>
          <a:p>
            <a:pPr marL="12700" marR="5080" indent="55880">
              <a:lnSpc>
                <a:spcPct val="100000"/>
              </a:lnSpc>
              <a:spcBef>
                <a:spcPts val="60"/>
              </a:spcBef>
            </a:pPr>
            <a:r>
              <a:rPr lang="en-GB" sz="2000" spc="-5" dirty="0">
                <a:solidFill>
                  <a:srgbClr val="0D0D0D"/>
                </a:solidFill>
                <a:latin typeface="Calibri"/>
                <a:cs typeface="Calibri"/>
              </a:rPr>
              <a:t>   </a:t>
            </a:r>
            <a:endParaRPr lang="en-GB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82" y="139953"/>
            <a:ext cx="6511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418A"/>
                </a:solidFill>
              </a:rPr>
              <a:t>NHSmail - Frequently Asked</a:t>
            </a:r>
            <a:r>
              <a:rPr spc="-170" dirty="0">
                <a:solidFill>
                  <a:srgbClr val="0D418A"/>
                </a:solidFill>
              </a:rPr>
              <a:t> </a:t>
            </a:r>
            <a:r>
              <a:rPr spc="-5" dirty="0">
                <a:solidFill>
                  <a:srgbClr val="0D418A"/>
                </a:solidFill>
              </a:rPr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282" y="776096"/>
            <a:ext cx="4804410" cy="3364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How </a:t>
            </a:r>
            <a:r>
              <a:rPr sz="1800" b="1" spc="-20" dirty="0">
                <a:latin typeface="Calibri"/>
                <a:cs typeface="Calibri"/>
              </a:rPr>
              <a:t>many </a:t>
            </a:r>
            <a:r>
              <a:rPr sz="1800" b="1" spc="-15" dirty="0">
                <a:latin typeface="Calibri"/>
                <a:cs typeface="Calibri"/>
              </a:rPr>
              <a:t>accounts </a:t>
            </a:r>
            <a:r>
              <a:rPr sz="1800" b="1" spc="-5" dirty="0">
                <a:latin typeface="Calibri"/>
                <a:cs typeface="Calibri"/>
              </a:rPr>
              <a:t>can </a:t>
            </a:r>
            <a:r>
              <a:rPr sz="1800" b="1" dirty="0">
                <a:latin typeface="Calibri"/>
                <a:cs typeface="Calibri"/>
              </a:rPr>
              <a:t>an </a:t>
            </a:r>
            <a:r>
              <a:rPr sz="1800" b="1" spc="-25" dirty="0" err="1">
                <a:latin typeface="Calibri"/>
                <a:cs typeface="Calibri"/>
              </a:rPr>
              <a:t>organisation</a:t>
            </a:r>
            <a:r>
              <a:rPr sz="1800" b="1" spc="-335" dirty="0">
                <a:latin typeface="Calibri"/>
                <a:cs typeface="Calibri"/>
              </a:rPr>
              <a:t> </a:t>
            </a:r>
            <a:r>
              <a:rPr lang="en-GB" sz="1800" b="1" spc="-335" dirty="0">
                <a:latin typeface="Calibri"/>
                <a:cs typeface="Calibri"/>
              </a:rPr>
              <a:t>  </a:t>
            </a:r>
            <a:r>
              <a:rPr sz="1800" b="1" spc="-20" dirty="0">
                <a:latin typeface="Calibri"/>
                <a:cs typeface="Calibri"/>
              </a:rPr>
              <a:t>have?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Normally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5" dirty="0">
                <a:latin typeface="Calibri"/>
                <a:cs typeface="Calibri"/>
              </a:rPr>
              <a:t>shared </a:t>
            </a:r>
            <a:r>
              <a:rPr sz="1800" spc="-20" dirty="0">
                <a:latin typeface="Calibri"/>
                <a:cs typeface="Calibri"/>
              </a:rPr>
              <a:t>account </a:t>
            </a:r>
            <a:r>
              <a:rPr sz="1800" dirty="0">
                <a:latin typeface="Calibri"/>
                <a:cs typeface="Calibri"/>
              </a:rPr>
              <a:t>and up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named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user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accounts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b="1" spc="-5" dirty="0">
                <a:latin typeface="Calibri"/>
                <a:cs typeface="Calibri"/>
              </a:rPr>
              <a:t>What </a:t>
            </a:r>
            <a:r>
              <a:rPr sz="1800" b="1" dirty="0">
                <a:latin typeface="Calibri"/>
                <a:cs typeface="Calibri"/>
              </a:rPr>
              <a:t>is a user </a:t>
            </a:r>
            <a:r>
              <a:rPr sz="1800" b="1" spc="-15" dirty="0">
                <a:latin typeface="Calibri"/>
                <a:cs typeface="Calibri"/>
              </a:rPr>
              <a:t>account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20" dirty="0">
                <a:latin typeface="Calibri"/>
                <a:cs typeface="Calibri"/>
              </a:rPr>
              <a:t>shared</a:t>
            </a:r>
            <a:r>
              <a:rPr sz="1800" b="1" spc="-3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account?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User </a:t>
            </a:r>
            <a:r>
              <a:rPr sz="1800" spc="-20" dirty="0">
                <a:latin typeface="Calibri"/>
                <a:cs typeface="Calibri"/>
              </a:rPr>
              <a:t>account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named individual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e.g.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ts val="1914"/>
              </a:lnSpc>
              <a:spcBef>
                <a:spcPts val="215"/>
              </a:spcBef>
            </a:pPr>
            <a:r>
              <a:rPr sz="16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windy.miller@nhs.net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ts val="215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Generic </a:t>
            </a:r>
            <a:r>
              <a:rPr sz="1800" spc="-20" dirty="0">
                <a:latin typeface="Calibri"/>
                <a:cs typeface="Calibri"/>
              </a:rPr>
              <a:t>account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home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e.g.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ts val="1914"/>
              </a:lnSpc>
              <a:spcBef>
                <a:spcPts val="5"/>
              </a:spcBef>
            </a:pPr>
            <a:r>
              <a:rPr sz="16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trumptongreen.carehomecamberwick@nhs.net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ts val="2155"/>
              </a:lnSpc>
            </a:pPr>
            <a:r>
              <a:rPr sz="1800" spc="-5" dirty="0">
                <a:latin typeface="Calibri"/>
                <a:cs typeface="Calibri"/>
              </a:rPr>
              <a:t>(Access only </a:t>
            </a:r>
            <a:r>
              <a:rPr sz="1800" dirty="0">
                <a:latin typeface="Calibri"/>
                <a:cs typeface="Calibri"/>
              </a:rPr>
              <a:t>via </a:t>
            </a:r>
            <a:r>
              <a:rPr sz="1800" spc="-5" dirty="0">
                <a:latin typeface="Calibri"/>
                <a:cs typeface="Calibri"/>
              </a:rPr>
              <a:t>named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account)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800" b="1" spc="-15" dirty="0">
                <a:latin typeface="Calibri"/>
                <a:cs typeface="Calibri"/>
              </a:rPr>
              <a:t>Where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should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 </a:t>
            </a:r>
            <a:r>
              <a:rPr sz="1800" b="1" spc="-5" dirty="0">
                <a:latin typeface="Calibri"/>
                <a:cs typeface="Calibri"/>
              </a:rPr>
              <a:t>send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any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enquiries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about</a:t>
            </a:r>
            <a:r>
              <a:rPr sz="1800" b="1" spc="-2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NHSmail?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feedback@nhs.net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591312"/>
            <a:ext cx="3883152" cy="412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12" y="45796"/>
            <a:ext cx="3834588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40" dirty="0">
                <a:solidFill>
                  <a:srgbClr val="0D4189"/>
                </a:solidFill>
              </a:rPr>
              <a:t>Summary</a:t>
            </a:r>
            <a:r>
              <a:rPr sz="3100" spc="-80" dirty="0">
                <a:solidFill>
                  <a:srgbClr val="0D4189"/>
                </a:solidFill>
              </a:rPr>
              <a:t> </a:t>
            </a:r>
            <a:r>
              <a:rPr sz="3100" spc="-20" dirty="0">
                <a:solidFill>
                  <a:srgbClr val="0D4189"/>
                </a:solidFill>
              </a:rPr>
              <a:t>Care</a:t>
            </a:r>
            <a:r>
              <a:rPr lang="en-US" sz="3100" spc="-20" dirty="0">
                <a:solidFill>
                  <a:srgbClr val="0D4189"/>
                </a:solidFill>
              </a:rPr>
              <a:t> </a:t>
            </a:r>
            <a:r>
              <a:rPr sz="3100" spc="-20" dirty="0">
                <a:solidFill>
                  <a:srgbClr val="0D4189"/>
                </a:solidFill>
              </a:rPr>
              <a:t>Records</a:t>
            </a:r>
            <a:endParaRPr sz="3100" dirty="0"/>
          </a:p>
        </p:txBody>
      </p:sp>
      <p:sp>
        <p:nvSpPr>
          <p:cNvPr id="3" name="object 3"/>
          <p:cNvSpPr txBox="1"/>
          <p:nvPr/>
        </p:nvSpPr>
        <p:spPr>
          <a:xfrm>
            <a:off x="62280" y="614934"/>
            <a:ext cx="5200015" cy="410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Summary </a:t>
            </a:r>
            <a:r>
              <a:rPr sz="18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Care </a:t>
            </a:r>
            <a:r>
              <a:rPr sz="1800" b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Records</a:t>
            </a:r>
            <a:r>
              <a:rPr sz="1800" b="1" spc="-5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(SCR) </a:t>
            </a:r>
            <a:r>
              <a:rPr sz="1800" b="1" spc="-25" dirty="0">
                <a:latin typeface="Calibri"/>
                <a:cs typeface="Calibri"/>
              </a:rPr>
              <a:t>Proof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25" dirty="0">
                <a:latin typeface="Calibri"/>
                <a:cs typeface="Calibri"/>
              </a:rPr>
              <a:t>Concepts </a:t>
            </a:r>
            <a:r>
              <a:rPr sz="1800" b="1" spc="-5" dirty="0">
                <a:latin typeface="Calibri"/>
                <a:cs typeface="Calibri"/>
              </a:rPr>
              <a:t>will  be </a:t>
            </a:r>
            <a:r>
              <a:rPr sz="1800" b="1" spc="-25" dirty="0">
                <a:latin typeface="Calibri"/>
                <a:cs typeface="Calibri"/>
              </a:rPr>
              <a:t>taking </a:t>
            </a:r>
            <a:r>
              <a:rPr sz="1800" b="1" spc="-5" dirty="0">
                <a:latin typeface="Calibri"/>
                <a:cs typeface="Calibri"/>
              </a:rPr>
              <a:t>place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30" dirty="0">
                <a:latin typeface="Calibri"/>
                <a:cs typeface="Calibri"/>
              </a:rPr>
              <a:t>Care </a:t>
            </a:r>
            <a:r>
              <a:rPr sz="1800" b="1" spc="-5" dirty="0">
                <a:latin typeface="Calibri"/>
                <a:cs typeface="Calibri"/>
              </a:rPr>
              <a:t>Homes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20" dirty="0">
                <a:latin typeface="Calibri"/>
                <a:cs typeface="Calibri"/>
              </a:rPr>
              <a:t>Domiciliary</a:t>
            </a:r>
            <a:r>
              <a:rPr sz="1800" b="1" spc="-204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Care 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18/19.</a:t>
            </a:r>
            <a:endParaRPr sz="1800" dirty="0">
              <a:latin typeface="Calibri"/>
              <a:cs typeface="Calibri"/>
            </a:endParaRPr>
          </a:p>
          <a:p>
            <a:pPr marL="355600" marR="264795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aim </a:t>
            </a:r>
            <a:r>
              <a:rPr sz="1800" b="1" spc="-30" dirty="0">
                <a:latin typeface="Calibri"/>
                <a:cs typeface="Calibri"/>
              </a:rPr>
              <a:t>ultimately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25" dirty="0">
                <a:latin typeface="Calibri"/>
                <a:cs typeface="Calibri"/>
              </a:rPr>
              <a:t>for </a:t>
            </a:r>
            <a:r>
              <a:rPr sz="1800" b="1" spc="-15" dirty="0">
                <a:latin typeface="Calibri"/>
                <a:cs typeface="Calibri"/>
              </a:rPr>
              <a:t>SCR </a:t>
            </a:r>
            <a:r>
              <a:rPr sz="1800" b="1" spc="-20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be </a:t>
            </a:r>
            <a:r>
              <a:rPr sz="1800" b="1" spc="-30" dirty="0">
                <a:latin typeface="Calibri"/>
                <a:cs typeface="Calibri"/>
              </a:rPr>
              <a:t>available </a:t>
            </a:r>
            <a:r>
              <a:rPr sz="1800" b="1" spc="-20" dirty="0">
                <a:latin typeface="Calibri"/>
                <a:cs typeface="Calibri"/>
              </a:rPr>
              <a:t>to</a:t>
            </a:r>
            <a:r>
              <a:rPr sz="1800" b="1" spc="-2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  </a:t>
            </a:r>
            <a:r>
              <a:rPr sz="1800" b="1" spc="-30" dirty="0">
                <a:latin typeface="Calibri"/>
                <a:cs typeface="Calibri"/>
              </a:rPr>
              <a:t>Care Providers </a:t>
            </a:r>
            <a:r>
              <a:rPr sz="1800" b="1" dirty="0">
                <a:latin typeface="Calibri"/>
                <a:cs typeface="Calibri"/>
              </a:rPr>
              <a:t>in a </a:t>
            </a:r>
            <a:r>
              <a:rPr sz="1800" b="1" spc="-5" dirty="0">
                <a:latin typeface="Calibri"/>
                <a:cs typeface="Calibri"/>
              </a:rPr>
              <a:t>similar </a:t>
            </a:r>
            <a:r>
              <a:rPr sz="1800" b="1" spc="-45" dirty="0">
                <a:latin typeface="Calibri"/>
                <a:cs typeface="Calibri"/>
              </a:rPr>
              <a:t>way </a:t>
            </a:r>
            <a:r>
              <a:rPr sz="1800" b="1" spc="-2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NHSmail </a:t>
            </a:r>
            <a:r>
              <a:rPr sz="1800" b="1" dirty="0">
                <a:latin typeface="Calibri"/>
                <a:cs typeface="Calibri"/>
              </a:rPr>
              <a:t>(also  </a:t>
            </a:r>
            <a:r>
              <a:rPr sz="1800" b="1" spc="-30" dirty="0">
                <a:latin typeface="Calibri"/>
                <a:cs typeface="Calibri"/>
              </a:rPr>
              <a:t>after formally </a:t>
            </a:r>
            <a:r>
              <a:rPr sz="1800" b="1" spc="-25" dirty="0">
                <a:latin typeface="Calibri"/>
                <a:cs typeface="Calibri"/>
              </a:rPr>
              <a:t>completing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5" dirty="0">
                <a:latin typeface="Calibri"/>
                <a:cs typeface="Calibri"/>
              </a:rPr>
              <a:t>Toolkit).</a:t>
            </a:r>
            <a:endParaRPr sz="1800" dirty="0">
              <a:latin typeface="Calibri"/>
              <a:cs typeface="Calibri"/>
            </a:endParaRPr>
          </a:p>
          <a:p>
            <a:pPr marL="355600" marR="69088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Summary </a:t>
            </a:r>
            <a:r>
              <a:rPr sz="1800" spc="-30" dirty="0">
                <a:latin typeface="Calibri"/>
                <a:cs typeface="Calibri"/>
              </a:rPr>
              <a:t>Care </a:t>
            </a:r>
            <a:r>
              <a:rPr sz="1800" spc="-45" dirty="0">
                <a:latin typeface="Calibri"/>
                <a:cs typeface="Calibri"/>
              </a:rPr>
              <a:t>Records </a:t>
            </a:r>
            <a:r>
              <a:rPr sz="1800" spc="-10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minimum </a:t>
            </a:r>
            <a:r>
              <a:rPr sz="1800" spc="-35" dirty="0">
                <a:latin typeface="Calibri"/>
                <a:cs typeface="Calibri"/>
              </a:rPr>
              <a:t>contain  </a:t>
            </a:r>
            <a:r>
              <a:rPr sz="1800" spc="-25" dirty="0">
                <a:latin typeface="Calibri"/>
                <a:cs typeface="Calibri"/>
              </a:rPr>
              <a:t>allergies, </a:t>
            </a:r>
            <a:r>
              <a:rPr sz="1800" spc="-30" dirty="0">
                <a:latin typeface="Calibri"/>
                <a:cs typeface="Calibri"/>
              </a:rPr>
              <a:t>adverse reactions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20" dirty="0">
                <a:latin typeface="Calibri"/>
                <a:cs typeface="Calibri"/>
              </a:rPr>
              <a:t>medication  </a:t>
            </a:r>
            <a:r>
              <a:rPr sz="1800" spc="-30" dirty="0">
                <a:latin typeface="Calibri"/>
                <a:cs typeface="Calibri"/>
              </a:rPr>
              <a:t>information.</a:t>
            </a:r>
            <a:endParaRPr sz="1800" dirty="0">
              <a:latin typeface="Calibri"/>
              <a:cs typeface="Calibri"/>
            </a:endParaRPr>
          </a:p>
          <a:p>
            <a:pPr marL="355600" marR="501015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GP </a:t>
            </a:r>
            <a:r>
              <a:rPr sz="1800" spc="-30" dirty="0">
                <a:latin typeface="Calibri"/>
                <a:cs typeface="Calibri"/>
              </a:rPr>
              <a:t>practices </a:t>
            </a:r>
            <a:r>
              <a:rPr sz="1800" spc="-25" dirty="0">
                <a:latin typeface="Calibri"/>
                <a:cs typeface="Calibri"/>
              </a:rPr>
              <a:t>now </a:t>
            </a:r>
            <a:r>
              <a:rPr sz="1800" spc="-30" dirty="0">
                <a:latin typeface="Calibri"/>
                <a:cs typeface="Calibri"/>
              </a:rPr>
              <a:t>have </a:t>
            </a:r>
            <a:r>
              <a:rPr sz="1800" spc="-20" dirty="0">
                <a:latin typeface="Calibri"/>
                <a:cs typeface="Calibri"/>
              </a:rPr>
              <a:t>capability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enrich </a:t>
            </a:r>
            <a:r>
              <a:rPr sz="1800" spc="-15" dirty="0">
                <a:latin typeface="Calibri"/>
                <a:cs typeface="Calibri"/>
              </a:rPr>
              <a:t>SCRs 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set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additional </a:t>
            </a:r>
            <a:r>
              <a:rPr sz="18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information</a:t>
            </a:r>
            <a:r>
              <a:rPr sz="1800" spc="-3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65" dirty="0">
                <a:latin typeface="Calibri"/>
                <a:cs typeface="Calibri"/>
              </a:rPr>
              <a:t>person’s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consent.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35" dirty="0">
                <a:latin typeface="Calibri"/>
                <a:cs typeface="Calibri"/>
              </a:rPr>
              <a:t>Patient </a:t>
            </a:r>
            <a:r>
              <a:rPr sz="1800" spc="-25" dirty="0">
                <a:latin typeface="Calibri"/>
                <a:cs typeface="Calibri"/>
              </a:rPr>
              <a:t>view </a:t>
            </a:r>
            <a:r>
              <a:rPr sz="1800" spc="-20" dirty="0">
                <a:latin typeface="Calibri"/>
                <a:cs typeface="Calibri"/>
              </a:rPr>
              <a:t>also </a:t>
            </a:r>
            <a:r>
              <a:rPr sz="1800" spc="-15" dirty="0">
                <a:latin typeface="Calibri"/>
                <a:cs typeface="Calibri"/>
              </a:rPr>
              <a:t>is on </a:t>
            </a:r>
            <a:r>
              <a:rPr sz="1800" spc="-2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way…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1055" y="658368"/>
          <a:ext cx="3648710" cy="356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165">
                <a:tc>
                  <a:txBody>
                    <a:bodyPr/>
                    <a:lstStyle/>
                    <a:p>
                      <a:pPr marL="102870">
                        <a:lnSpc>
                          <a:spcPts val="2235"/>
                        </a:lnSpc>
                      </a:pP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SCRs with 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900" b="1" spc="-2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include: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89255" indent="-286385">
                        <a:lnSpc>
                          <a:spcPts val="1985"/>
                        </a:lnSpc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Reason for</a:t>
                      </a:r>
                      <a:r>
                        <a:rPr sz="1800" b="1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medication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695">
                <a:tc>
                  <a:txBody>
                    <a:bodyPr/>
                    <a:lstStyle/>
                    <a:p>
                      <a:pPr marL="389255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Significant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8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history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(past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present)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389255" indent="-286385">
                        <a:lnSpc>
                          <a:spcPts val="2155"/>
                        </a:lnSpc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Anticipatory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information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9255" marR="1555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(such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about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management of long term</a:t>
                      </a:r>
                      <a:r>
                        <a:rPr sz="1600" spc="-2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conditions)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389255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Communication</a:t>
                      </a:r>
                      <a:r>
                        <a:rPr sz="18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preferences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89255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End of life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18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information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389255" indent="-2863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89255" algn="l"/>
                          <a:tab pos="389890" algn="l"/>
                        </a:tabLst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Immunisations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458200" cy="492443"/>
          </a:xfrm>
        </p:spPr>
        <p:txBody>
          <a:bodyPr/>
          <a:lstStyle/>
          <a:p>
            <a:r>
              <a:rPr lang="en-GB" dirty="0"/>
              <a:t>NHS Digital: Social Care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381999" cy="34290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/>
              <a:t>The </a:t>
            </a:r>
            <a:r>
              <a:rPr lang="en-GB" sz="1800" b="1" dirty="0">
                <a:hlinkClick r:id="rId3"/>
              </a:rPr>
              <a:t>Social Care Programme </a:t>
            </a:r>
            <a:r>
              <a:rPr lang="en-GB" sz="1800" b="1" dirty="0"/>
              <a:t>is taking a sector-led approach, building on the work already undertaken with the Toolkit, NHSmail and SCR.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Six projects so far designed to stimulate and demonstrate what is possible with the social care sector in the short to medium-term.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Focus on innovators and early adopters, exploiting existing technology, not developing new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2000" b="1" dirty="0"/>
              <a:t>For Example</a:t>
            </a:r>
          </a:p>
          <a:p>
            <a:r>
              <a:rPr lang="en-GB" sz="1800" b="1" dirty="0"/>
              <a:t>Assessment, Discharge and Withdrawal Notices </a:t>
            </a:r>
            <a:r>
              <a:rPr lang="en-GB" sz="1800" dirty="0"/>
              <a:t>(formal notifications under the Care Act)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Funding for seven local authorities to digitise statutory elements of the discharge process between health and local authorities.</a:t>
            </a:r>
          </a:p>
          <a:p>
            <a:endParaRPr lang="en-GB" sz="800" dirty="0"/>
          </a:p>
          <a:p>
            <a:r>
              <a:rPr lang="en-GB" sz="1800" b="1" dirty="0">
                <a:cs typeface="Calibri" panose="020F0502020204030204" pitchFamily="34" charset="0"/>
              </a:rPr>
              <a:t>Social Care Digital Innovation Programme</a:t>
            </a:r>
            <a:endParaRPr lang="en-US" sz="1800" b="1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Funding for 12 local authorities to support innovative uses of digital technology in the design and delivery of adult social care.</a:t>
            </a:r>
          </a:p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481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6935-0DC4-494C-AE80-0A645120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9050"/>
            <a:ext cx="8229600" cy="430887"/>
          </a:xfrm>
        </p:spPr>
        <p:txBody>
          <a:bodyPr/>
          <a:lstStyle/>
          <a:p>
            <a:r>
              <a:rPr lang="en-GB" sz="2800" dirty="0"/>
              <a:t>NHS Digital: Social Care Programme </a:t>
            </a:r>
            <a:r>
              <a:rPr lang="en-GB" sz="2800" b="0" dirty="0"/>
              <a:t>(continued)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F9398-6AA4-4409-9FAB-FBDAFBC25459}"/>
              </a:ext>
            </a:extLst>
          </p:cNvPr>
          <p:cNvSpPr/>
          <p:nvPr/>
        </p:nvSpPr>
        <p:spPr>
          <a:xfrm>
            <a:off x="304800" y="514350"/>
            <a:ext cx="8763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cs typeface="Calibri" panose="020F0502020204030204" pitchFamily="34" charset="0"/>
              </a:rPr>
              <a:t>Social Care Provider Support and Engagement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To develop a sector-owned and managed support for care providers building on work already undertaken by the programme. </a:t>
            </a:r>
            <a:r>
              <a:rPr lang="en-GB" b="1" dirty="0">
                <a:solidFill>
                  <a:srgbClr val="C00000"/>
                </a:solidFill>
              </a:rPr>
              <a:t>Procurement underway.</a:t>
            </a:r>
            <a:endParaRPr lang="en-GB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endParaRPr lang="en-GB" sz="800" b="1" dirty="0"/>
          </a:p>
          <a:p>
            <a:r>
              <a:rPr lang="en-GB" sz="2000" b="1" dirty="0"/>
              <a:t>Demonstrators – Health into Social Care (including Care Providers)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Develop digital products and services to transfer information from clinical into social care settings e.g. medical discharge summary. </a:t>
            </a:r>
            <a:r>
              <a:rPr lang="en-GB" b="1" dirty="0">
                <a:solidFill>
                  <a:srgbClr val="C00000"/>
                </a:solidFill>
              </a:rPr>
              <a:t>Demonstrators to announced shortly.</a:t>
            </a:r>
          </a:p>
          <a:p>
            <a:endParaRPr lang="en-GB" sz="1000" b="1" dirty="0"/>
          </a:p>
          <a:p>
            <a:r>
              <a:rPr lang="en-GB" sz="2000" b="1" dirty="0"/>
              <a:t>D</a:t>
            </a:r>
            <a:r>
              <a:rPr lang="en-GB" sz="2000" b="1" dirty="0">
                <a:cs typeface="Calibri" panose="020F0502020204030204" pitchFamily="34" charset="0"/>
              </a:rPr>
              <a:t>emonstrators – Social Care into Health</a:t>
            </a:r>
            <a:r>
              <a:rPr lang="en-GB" sz="2000" b="1" dirty="0"/>
              <a:t> (including Care Providers)</a:t>
            </a:r>
            <a:r>
              <a:rPr lang="en-GB" sz="2000" dirty="0"/>
              <a:t> </a:t>
            </a:r>
            <a:endParaRPr lang="en-GB" sz="20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cs typeface="Calibri" panose="020F0502020204030204" pitchFamily="34" charset="0"/>
              </a:rPr>
              <a:t>Investigating what information currently flows from adult social care into health, and what is needed. </a:t>
            </a:r>
            <a:r>
              <a:rPr lang="en-GB" b="1" dirty="0">
                <a:solidFill>
                  <a:srgbClr val="C00000"/>
                </a:solidFill>
                <a:cs typeface="Calibri" panose="020F0502020204030204" pitchFamily="34" charset="0"/>
              </a:rPr>
              <a:t>Demonstrators to announced shortly.</a:t>
            </a:r>
          </a:p>
          <a:p>
            <a:endParaRPr lang="en-GB" sz="800" b="1" dirty="0">
              <a:cs typeface="Calibri" panose="020F0502020204030204" pitchFamily="34" charset="0"/>
            </a:endParaRPr>
          </a:p>
          <a:p>
            <a:r>
              <a:rPr lang="en-GB" sz="2000" b="1" dirty="0">
                <a:cs typeface="Calibri" panose="020F0502020204030204" pitchFamily="34" charset="0"/>
              </a:rPr>
              <a:t>Predictive Analytics</a:t>
            </a:r>
            <a:endParaRPr lang="en-GB" sz="20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cs typeface="Calibri" panose="020F0502020204030204" pitchFamily="34" charset="0"/>
              </a:rPr>
              <a:t>Explore and demonstrate the use of predictive analytics to predict or prevent long-term social care need. </a:t>
            </a:r>
            <a:r>
              <a:rPr lang="en-GB" b="1" dirty="0">
                <a:solidFill>
                  <a:srgbClr val="C00000"/>
                </a:solidFill>
                <a:cs typeface="Calibri" panose="020F0502020204030204" pitchFamily="34" charset="0"/>
              </a:rPr>
              <a:t>Demonstrators to announced shortly.</a:t>
            </a:r>
            <a:endParaRPr lang="en-US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endParaRPr lang="en-GB" sz="800" dirty="0"/>
          </a:p>
          <a:p>
            <a:r>
              <a:rPr lang="en-GB" dirty="0"/>
              <a:t>Questions </a:t>
            </a:r>
            <a:r>
              <a:rPr lang="en-GB" dirty="0">
                <a:hlinkClick r:id="rId2"/>
              </a:rPr>
              <a:t>scp.general@nhs.net</a:t>
            </a:r>
            <a:endParaRPr lang="en-GB" dirty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03" y="0"/>
            <a:ext cx="17329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D418B"/>
                </a:solidFill>
              </a:rPr>
              <a:t>Contents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7200" y="574040"/>
            <a:ext cx="7772400" cy="3449662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600" b="1" spc="-45" dirty="0">
                <a:solidFill>
                  <a:srgbClr val="3333CC"/>
                </a:solidFill>
                <a:latin typeface="Calibri"/>
                <a:cs typeface="Calibri"/>
              </a:rPr>
              <a:t>The Social Care Sector</a:t>
            </a:r>
          </a:p>
          <a:p>
            <a:pPr marL="527685" indent="-514984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spc="-45" dirty="0">
                <a:latin typeface="Calibri"/>
                <a:cs typeface="Calibri"/>
              </a:rPr>
              <a:t>Information</a:t>
            </a:r>
            <a:r>
              <a:rPr sz="2600" b="1" spc="-185" dirty="0">
                <a:latin typeface="Calibri"/>
                <a:cs typeface="Calibri"/>
              </a:rPr>
              <a:t> </a:t>
            </a:r>
            <a:r>
              <a:rPr sz="2600" b="1" spc="-45" dirty="0">
                <a:latin typeface="Calibri"/>
                <a:cs typeface="Calibri"/>
              </a:rPr>
              <a:t>Sharing?</a:t>
            </a:r>
            <a:endParaRPr sz="26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spc="-45" dirty="0">
                <a:solidFill>
                  <a:srgbClr val="3333CC"/>
                </a:solidFill>
                <a:latin typeface="Calibri"/>
                <a:cs typeface="Calibri"/>
              </a:rPr>
              <a:t>Information </a:t>
            </a:r>
            <a:r>
              <a:rPr sz="2600" b="1" spc="-35" dirty="0">
                <a:solidFill>
                  <a:srgbClr val="3333CC"/>
                </a:solidFill>
                <a:latin typeface="Calibri"/>
                <a:cs typeface="Calibri"/>
              </a:rPr>
              <a:t>Governance</a:t>
            </a:r>
            <a:r>
              <a:rPr lang="en-US" sz="2600" b="1" spc="-35" dirty="0">
                <a:solidFill>
                  <a:srgbClr val="3333CC"/>
                </a:solidFill>
                <a:latin typeface="Calibri"/>
                <a:cs typeface="Calibri"/>
              </a:rPr>
              <a:t>, </a:t>
            </a:r>
            <a:r>
              <a:rPr sz="2600" b="1" spc="-25" dirty="0">
                <a:solidFill>
                  <a:srgbClr val="3333CC"/>
                </a:solidFill>
                <a:latin typeface="Calibri"/>
                <a:cs typeface="Calibri"/>
              </a:rPr>
              <a:t>Cyber </a:t>
            </a:r>
            <a:r>
              <a:rPr sz="2600" b="1" spc="-35" dirty="0">
                <a:solidFill>
                  <a:srgbClr val="3333CC"/>
                </a:solidFill>
                <a:latin typeface="Calibri"/>
                <a:cs typeface="Calibri"/>
              </a:rPr>
              <a:t>Security </a:t>
            </a:r>
            <a:r>
              <a:rPr lang="en-US" sz="2600" b="1" spc="-35" dirty="0">
                <a:solidFill>
                  <a:srgbClr val="3333CC"/>
                </a:solidFill>
                <a:latin typeface="Calibri"/>
                <a:cs typeface="Calibri"/>
              </a:rPr>
              <a:t>and the Data Security and Protection Toolkit </a:t>
            </a:r>
          </a:p>
          <a:p>
            <a:pPr marL="527685" indent="-514984">
              <a:lnSpc>
                <a:spcPct val="100000"/>
              </a:lnSpc>
              <a:spcBef>
                <a:spcPts val="1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b="1" spc="-35" dirty="0">
                <a:latin typeface="Calibri"/>
                <a:cs typeface="Calibri"/>
              </a:rPr>
              <a:t>Digital</a:t>
            </a:r>
            <a:r>
              <a:rPr sz="2600" b="1" spc="-105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Opportunities</a:t>
            </a:r>
            <a:r>
              <a:rPr lang="en-US" sz="2600" b="1" spc="-40" dirty="0">
                <a:latin typeface="Calibri"/>
                <a:cs typeface="Calibri"/>
              </a:rPr>
              <a:t>, including NHSmail</a:t>
            </a:r>
          </a:p>
          <a:p>
            <a:pPr marL="527685" indent="-514984">
              <a:lnSpc>
                <a:spcPct val="100000"/>
              </a:lnSpc>
              <a:spcBef>
                <a:spcPts val="15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600" b="1" spc="-40" dirty="0">
                <a:solidFill>
                  <a:srgbClr val="3333CC"/>
                </a:solidFill>
                <a:latin typeface="Calibri"/>
                <a:cs typeface="Calibri"/>
              </a:rPr>
              <a:t>The NHS Digital, Social Care </a:t>
            </a:r>
            <a:r>
              <a:rPr lang="en-US" sz="2600" b="1" spc="-40" dirty="0" err="1">
                <a:solidFill>
                  <a:srgbClr val="3333CC"/>
                </a:solidFill>
                <a:latin typeface="Calibri"/>
                <a:cs typeface="Calibri"/>
              </a:rPr>
              <a:t>Programme</a:t>
            </a:r>
            <a:endParaRPr lang="en-US" sz="2600" b="1" spc="-40" dirty="0">
              <a:solidFill>
                <a:srgbClr val="3333C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4F2E-D9C9-4F19-A0D1-FA579FAB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6807"/>
            <a:ext cx="8227060" cy="984885"/>
          </a:xfrm>
        </p:spPr>
        <p:txBody>
          <a:bodyPr/>
          <a:lstStyle/>
          <a:p>
            <a:r>
              <a:rPr lang="en-GB" dirty="0"/>
              <a:t>UKHCA </a:t>
            </a:r>
            <a:r>
              <a:rPr lang="en-GB" dirty="0" err="1"/>
              <a:t>Homecarer</a:t>
            </a:r>
            <a:r>
              <a:rPr lang="en-GB" dirty="0"/>
              <a:t> Newsletter – September 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8AD2E-3151-4809-99BE-A96835256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10001" r="19167" b="5687"/>
          <a:stretch/>
        </p:blipFill>
        <p:spPr>
          <a:xfrm>
            <a:off x="4038600" y="742950"/>
            <a:ext cx="4954381" cy="3810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7E497-9778-4962-81C6-6B6BCC48BE64}"/>
              </a:ext>
            </a:extLst>
          </p:cNvPr>
          <p:cNvSpPr/>
          <p:nvPr/>
        </p:nvSpPr>
        <p:spPr>
          <a:xfrm>
            <a:off x="151019" y="895350"/>
            <a:ext cx="35827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12121"/>
                </a:solidFill>
                <a:latin typeface="+mj-lt"/>
              </a:rPr>
              <a:t>This Newsletter has just been published and contains an article (pages 18-19) which includes much of what been mentioned in this presentation.  </a:t>
            </a:r>
          </a:p>
          <a:p>
            <a:endParaRPr lang="en-GB" sz="2000" dirty="0">
              <a:solidFill>
                <a:srgbClr val="212121"/>
              </a:solidFill>
              <a:latin typeface="+mj-lt"/>
            </a:endParaRPr>
          </a:p>
          <a:p>
            <a:r>
              <a:rPr lang="en-GB" sz="2000" dirty="0">
                <a:solidFill>
                  <a:srgbClr val="212121"/>
                </a:solidFill>
                <a:latin typeface="+mj-lt"/>
              </a:rPr>
              <a:t>The Newsletter can be found here: </a:t>
            </a:r>
            <a:r>
              <a:rPr lang="en-GB" sz="2000" dirty="0">
                <a:solidFill>
                  <a:srgbClr val="212121"/>
                </a:solidFill>
                <a:latin typeface="+mj-lt"/>
                <a:hlinkClick r:id="rId3"/>
              </a:rPr>
              <a:t>https://www.ukhca.co.uk/homecarer.aspx</a:t>
            </a:r>
            <a:endParaRPr lang="en-GB" sz="2000" dirty="0">
              <a:solidFill>
                <a:srgbClr val="212121"/>
              </a:solidFill>
              <a:latin typeface="+mj-lt"/>
            </a:endParaRPr>
          </a:p>
          <a:p>
            <a:endParaRPr lang="en-GB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b="0" i="0" u="none" strike="noStrike" dirty="0">
              <a:solidFill>
                <a:srgbClr val="212121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44346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73882"/>
            <a:ext cx="9144000" cy="768985"/>
          </a:xfrm>
          <a:custGeom>
            <a:avLst/>
            <a:gdLst/>
            <a:ahLst/>
            <a:cxnLst/>
            <a:rect l="l" t="t" r="r" b="b"/>
            <a:pathLst>
              <a:path w="9144000" h="768985">
                <a:moveTo>
                  <a:pt x="0" y="768984"/>
                </a:moveTo>
                <a:lnTo>
                  <a:pt x="9144000" y="768984"/>
                </a:lnTo>
                <a:lnTo>
                  <a:pt x="9144000" y="0"/>
                </a:lnTo>
                <a:lnTo>
                  <a:pt x="0" y="0"/>
                </a:lnTo>
                <a:lnTo>
                  <a:pt x="0" y="768984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478268" y="254508"/>
            <a:ext cx="1197864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7700" y="4428744"/>
            <a:ext cx="3023616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6531" y="1786585"/>
            <a:ext cx="33477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solidFill>
                  <a:srgbClr val="0D418A"/>
                </a:solidFill>
              </a:rPr>
              <a:t>Many</a:t>
            </a:r>
            <a:r>
              <a:rPr sz="4800" spc="-240" dirty="0">
                <a:solidFill>
                  <a:srgbClr val="0D418A"/>
                </a:solidFill>
              </a:rPr>
              <a:t> </a:t>
            </a:r>
            <a:r>
              <a:rPr sz="4800" spc="-35" dirty="0">
                <a:solidFill>
                  <a:srgbClr val="0D418A"/>
                </a:solidFill>
              </a:rPr>
              <a:t>Thanks</a:t>
            </a:r>
            <a:endParaRPr sz="4800" dirty="0"/>
          </a:p>
        </p:txBody>
      </p:sp>
      <p:sp>
        <p:nvSpPr>
          <p:cNvPr id="6" name="object 6"/>
          <p:cNvSpPr txBox="1"/>
          <p:nvPr/>
        </p:nvSpPr>
        <p:spPr>
          <a:xfrm>
            <a:off x="6248780" y="4608372"/>
            <a:ext cx="2143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keith.strahan@nhs.net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2396" y="972311"/>
            <a:ext cx="2971800" cy="305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92B6-E1C6-4449-9F17-54A86E58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807"/>
            <a:ext cx="4800600" cy="553998"/>
          </a:xfrm>
        </p:spPr>
        <p:txBody>
          <a:bodyPr/>
          <a:lstStyle/>
          <a:p>
            <a:pPr algn="ctr"/>
            <a:r>
              <a:rPr lang="en-GB" sz="3600" dirty="0"/>
              <a:t>Care/Hospital Passports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5CADC-95A0-47A7-94E4-D91D3D20F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8386" r="15000" b="5688"/>
          <a:stretch/>
        </p:blipFill>
        <p:spPr>
          <a:xfrm>
            <a:off x="253409" y="819150"/>
            <a:ext cx="5181600" cy="3266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308DC-01A8-4D8A-8F4C-FBA887684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7" t="17407" r="30833" b="8519"/>
          <a:stretch/>
        </p:blipFill>
        <p:spPr>
          <a:xfrm>
            <a:off x="5554573" y="819150"/>
            <a:ext cx="3336018" cy="34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22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3891" y="722475"/>
            <a:ext cx="4242435" cy="6273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400" u="heavy" spc="-5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Victoria’s</a:t>
            </a:r>
            <a:r>
              <a:rPr sz="24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Story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https://www.mencap.org.uk/advice-and-support/health/our-health-guides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1505711"/>
            <a:ext cx="4399788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484" y="744981"/>
            <a:ext cx="4782516" cy="3295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80670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libri"/>
                <a:cs typeface="Calibri"/>
              </a:rPr>
              <a:t>All </a:t>
            </a:r>
            <a:r>
              <a:rPr sz="1900" spc="-25" dirty="0">
                <a:latin typeface="Calibri"/>
                <a:cs typeface="Calibri"/>
              </a:rPr>
              <a:t>too </a:t>
            </a:r>
            <a:r>
              <a:rPr sz="1900" spc="-45" dirty="0">
                <a:latin typeface="Calibri"/>
                <a:cs typeface="Calibri"/>
              </a:rPr>
              <a:t>frequently, </a:t>
            </a:r>
            <a:r>
              <a:rPr sz="1900" b="1" spc="-5" dirty="0">
                <a:latin typeface="Calibri"/>
                <a:cs typeface="Calibri"/>
              </a:rPr>
              <a:t>people </a:t>
            </a:r>
            <a:r>
              <a:rPr sz="1900" b="1" spc="-20" dirty="0">
                <a:latin typeface="Calibri"/>
                <a:cs typeface="Calibri"/>
              </a:rPr>
              <a:t>feel  </a:t>
            </a:r>
            <a:r>
              <a:rPr sz="1900" b="1" spc="-5" dirty="0">
                <a:latin typeface="Calibri"/>
                <a:cs typeface="Calibri"/>
              </a:rPr>
              <a:t>overwhelmed with the amount of  </a:t>
            </a:r>
            <a:r>
              <a:rPr sz="1900" b="1" spc="-20" dirty="0">
                <a:latin typeface="Calibri"/>
                <a:cs typeface="Calibri"/>
              </a:rPr>
              <a:t>information </a:t>
            </a:r>
            <a:r>
              <a:rPr sz="1900" b="1" spc="-5" dirty="0">
                <a:latin typeface="Calibri"/>
                <a:cs typeface="Calibri"/>
              </a:rPr>
              <a:t>and the number of  </a:t>
            </a:r>
            <a:r>
              <a:rPr sz="1900" b="1" spc="-20" dirty="0">
                <a:latin typeface="Calibri"/>
                <a:cs typeface="Calibri"/>
              </a:rPr>
              <a:t>professionals </a:t>
            </a:r>
            <a:r>
              <a:rPr sz="1900" spc="-5" dirty="0">
                <a:latin typeface="Calibri"/>
                <a:cs typeface="Calibri"/>
              </a:rPr>
              <a:t>with whom they </a:t>
            </a:r>
            <a:r>
              <a:rPr sz="1900" spc="-20" dirty="0">
                <a:latin typeface="Calibri"/>
                <a:cs typeface="Calibri"/>
              </a:rPr>
              <a:t>come  </a:t>
            </a:r>
            <a:r>
              <a:rPr sz="1900" spc="-25" dirty="0">
                <a:latin typeface="Calibri"/>
                <a:cs typeface="Calibri"/>
              </a:rPr>
              <a:t>into</a:t>
            </a:r>
            <a:r>
              <a:rPr sz="1900" spc="-20" dirty="0">
                <a:latin typeface="Calibri"/>
                <a:cs typeface="Calibri"/>
              </a:rPr>
              <a:t> contact.</a:t>
            </a:r>
            <a:endParaRPr sz="1900" dirty="0">
              <a:latin typeface="Calibri"/>
              <a:cs typeface="Calibri"/>
            </a:endParaRPr>
          </a:p>
          <a:p>
            <a:pPr marL="299085" marR="319405" indent="-286385">
              <a:lnSpc>
                <a:spcPct val="100000"/>
              </a:lnSpc>
              <a:spcBef>
                <a:spcPts val="14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1" spc="-5" dirty="0">
                <a:latin typeface="Calibri"/>
                <a:cs typeface="Calibri"/>
              </a:rPr>
              <a:t>Some people also </a:t>
            </a:r>
            <a:r>
              <a:rPr sz="1900" b="1" spc="-25" dirty="0">
                <a:latin typeface="Calibri"/>
                <a:cs typeface="Calibri"/>
              </a:rPr>
              <a:t>have </a:t>
            </a:r>
            <a:r>
              <a:rPr sz="1900" b="1" spc="-20" dirty="0">
                <a:latin typeface="Calibri"/>
                <a:cs typeface="Calibri"/>
              </a:rPr>
              <a:t>significant  communication </a:t>
            </a:r>
            <a:r>
              <a:rPr sz="1900" b="1" spc="-5" dirty="0">
                <a:latin typeface="Calibri"/>
                <a:cs typeface="Calibri"/>
              </a:rPr>
              <a:t>issues </a:t>
            </a:r>
            <a:r>
              <a:rPr sz="1900" spc="-10" dirty="0">
                <a:latin typeface="Calibri"/>
                <a:cs typeface="Calibri"/>
              </a:rPr>
              <a:t>and </a:t>
            </a:r>
            <a:r>
              <a:rPr sz="1900" spc="-20" dirty="0">
                <a:latin typeface="Calibri"/>
                <a:cs typeface="Calibri"/>
              </a:rPr>
              <a:t>detailing  </a:t>
            </a:r>
            <a:r>
              <a:rPr sz="1900" spc="-5" dirty="0">
                <a:latin typeface="Calibri"/>
                <a:cs typeface="Calibri"/>
              </a:rPr>
              <a:t>their </a:t>
            </a:r>
            <a:r>
              <a:rPr sz="1900" spc="-25" dirty="0">
                <a:latin typeface="Calibri"/>
                <a:cs typeface="Calibri"/>
              </a:rPr>
              <a:t>story </a:t>
            </a:r>
            <a:r>
              <a:rPr sz="1900" spc="-15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spc="-20" dirty="0">
                <a:latin typeface="Calibri"/>
                <a:cs typeface="Calibri"/>
              </a:rPr>
              <a:t>difficult </a:t>
            </a:r>
            <a:r>
              <a:rPr sz="1900" spc="-15" dirty="0">
                <a:latin typeface="Calibri"/>
                <a:cs typeface="Calibri"/>
              </a:rPr>
              <a:t>and  </a:t>
            </a:r>
            <a:r>
              <a:rPr sz="1900" spc="-25" dirty="0">
                <a:latin typeface="Calibri"/>
                <a:cs typeface="Calibri"/>
              </a:rPr>
              <a:t>frustrating.</a:t>
            </a:r>
            <a:endParaRPr sz="19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libri"/>
                <a:cs typeface="Calibri"/>
              </a:rPr>
              <a:t>On </a:t>
            </a:r>
            <a:r>
              <a:rPr sz="1900" spc="-20" dirty="0">
                <a:latin typeface="Calibri"/>
                <a:cs typeface="Calibri"/>
              </a:rPr>
              <a:t>occasions, </a:t>
            </a:r>
            <a:r>
              <a:rPr sz="1900" b="1" spc="-5" dirty="0">
                <a:latin typeface="Calibri"/>
                <a:cs typeface="Calibri"/>
              </a:rPr>
              <a:t>lack of </a:t>
            </a:r>
            <a:r>
              <a:rPr sz="1900" b="1" spc="-20" dirty="0">
                <a:latin typeface="Calibri"/>
                <a:cs typeface="Calibri"/>
              </a:rPr>
              <a:t>understanding </a:t>
            </a:r>
            <a:r>
              <a:rPr sz="1900" b="1" spc="-15" dirty="0">
                <a:latin typeface="Calibri"/>
                <a:cs typeface="Calibri"/>
              </a:rPr>
              <a:t>by  </a:t>
            </a:r>
            <a:r>
              <a:rPr lang="en-US" sz="1900" b="1" spc="-15" dirty="0">
                <a:latin typeface="Calibri"/>
                <a:cs typeface="Calibri"/>
              </a:rPr>
              <a:t>                 </a:t>
            </a:r>
            <a:r>
              <a:rPr sz="1900" b="1" spc="-35" dirty="0">
                <a:latin typeface="Calibri"/>
                <a:cs typeface="Calibri"/>
              </a:rPr>
              <a:t>staff </a:t>
            </a:r>
            <a:r>
              <a:rPr sz="1900" b="1" spc="-5" dirty="0">
                <a:latin typeface="Calibri"/>
                <a:cs typeface="Calibri"/>
              </a:rPr>
              <a:t>has led </a:t>
            </a:r>
            <a:r>
              <a:rPr sz="1900" b="1" spc="-20" dirty="0">
                <a:latin typeface="Calibri"/>
                <a:cs typeface="Calibri"/>
              </a:rPr>
              <a:t>to significant</a:t>
            </a:r>
            <a:r>
              <a:rPr sz="1900" b="1" spc="7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harm.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484" y="33274"/>
            <a:ext cx="6567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Care/Hospital </a:t>
            </a:r>
            <a:r>
              <a:rPr spc="-5" dirty="0"/>
              <a:t>‘Passports’ </a:t>
            </a:r>
            <a:r>
              <a:rPr dirty="0"/>
              <a:t>-</a:t>
            </a:r>
            <a:r>
              <a:rPr spc="-170" dirty="0"/>
              <a:t> </a:t>
            </a:r>
            <a:r>
              <a:rPr spc="-5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06962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90" y="0"/>
            <a:ext cx="37452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Care/Hospital</a:t>
            </a:r>
            <a:r>
              <a:rPr sz="2800" spc="-90" dirty="0"/>
              <a:t> </a:t>
            </a:r>
            <a:r>
              <a:rPr sz="2800" spc="-5" dirty="0"/>
              <a:t>‘Passports’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742950"/>
            <a:ext cx="7521905" cy="3711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6517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Calibri"/>
                <a:cs typeface="Calibri"/>
              </a:rPr>
              <a:t>Owned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individual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Care/Hospital </a:t>
            </a:r>
            <a:r>
              <a:rPr sz="2000" spc="-20" dirty="0">
                <a:latin typeface="Calibri"/>
                <a:cs typeface="Calibri"/>
              </a:rPr>
              <a:t>‘Passports’ </a:t>
            </a:r>
            <a:r>
              <a:rPr sz="2000" spc="-3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been  </a:t>
            </a:r>
            <a:r>
              <a:rPr sz="2000" spc="-10" dirty="0">
                <a:latin typeface="Calibri"/>
                <a:cs typeface="Calibri"/>
              </a:rPr>
              <a:t>developed </a:t>
            </a:r>
            <a:r>
              <a:rPr sz="2000" spc="-2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support people with </a:t>
            </a:r>
            <a:r>
              <a:rPr sz="2000" spc="-20" dirty="0">
                <a:latin typeface="Calibri"/>
                <a:cs typeface="Calibri"/>
              </a:rPr>
              <a:t>complex/profound </a:t>
            </a:r>
            <a:r>
              <a:rPr sz="2000" spc="-5" dirty="0">
                <a:latin typeface="Calibri"/>
                <a:cs typeface="Calibri"/>
              </a:rPr>
              <a:t>needs; 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learning disabilities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dementia.</a:t>
            </a:r>
            <a:endParaRPr sz="2000" dirty="0">
              <a:latin typeface="Calibri"/>
              <a:cs typeface="Calibri"/>
            </a:endParaRPr>
          </a:p>
          <a:p>
            <a:pPr marL="299085" marR="483870" indent="-28638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They also help </a:t>
            </a:r>
            <a:r>
              <a:rPr sz="2000" b="1" spc="-5" dirty="0">
                <a:latin typeface="Calibri"/>
                <a:cs typeface="Calibri"/>
              </a:rPr>
              <a:t>provide </a:t>
            </a:r>
            <a:r>
              <a:rPr sz="2000" b="1" spc="-25" dirty="0">
                <a:latin typeface="Calibri"/>
                <a:cs typeface="Calibri"/>
              </a:rPr>
              <a:t>staff </a:t>
            </a:r>
            <a:r>
              <a:rPr sz="2000" b="1" dirty="0">
                <a:latin typeface="Calibri"/>
                <a:cs typeface="Calibri"/>
              </a:rPr>
              <a:t>with </a:t>
            </a:r>
            <a:r>
              <a:rPr sz="2000" b="1" spc="-10" dirty="0">
                <a:latin typeface="Calibri"/>
                <a:cs typeface="Calibri"/>
              </a:rPr>
              <a:t>immediate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15" dirty="0">
                <a:latin typeface="Calibri"/>
                <a:cs typeface="Calibri"/>
              </a:rPr>
              <a:t>important  </a:t>
            </a:r>
            <a:r>
              <a:rPr sz="2000" b="1" spc="-10" dirty="0">
                <a:latin typeface="Calibri"/>
                <a:cs typeface="Calibri"/>
              </a:rPr>
              <a:t>information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35" dirty="0">
                <a:latin typeface="Calibri"/>
                <a:cs typeface="Calibri"/>
              </a:rPr>
              <a:t>safe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appropriate care,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well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20" dirty="0">
                <a:latin typeface="Calibri"/>
                <a:cs typeface="Calibri"/>
              </a:rPr>
              <a:t>promoting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b="1" spc="-10" dirty="0">
                <a:latin typeface="Calibri"/>
                <a:cs typeface="Calibri"/>
              </a:rPr>
              <a:t>positive experience </a:t>
            </a:r>
            <a:r>
              <a:rPr sz="2000" b="1" spc="-20" dirty="0">
                <a:latin typeface="Calibri"/>
                <a:cs typeface="Calibri"/>
              </a:rPr>
              <a:t>for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person.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Examples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when they </a:t>
            </a:r>
            <a:r>
              <a:rPr sz="2000" b="1" spc="-20" dirty="0">
                <a:latin typeface="Calibri"/>
                <a:cs typeface="Calibri"/>
              </a:rPr>
              <a:t>are </a:t>
            </a:r>
            <a:r>
              <a:rPr sz="2000" b="1" dirty="0">
                <a:latin typeface="Calibri"/>
                <a:cs typeface="Calibri"/>
              </a:rPr>
              <a:t>used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include:</a:t>
            </a:r>
            <a:endParaRPr sz="2000" dirty="0">
              <a:latin typeface="Calibri"/>
              <a:cs typeface="Calibri"/>
            </a:endParaRPr>
          </a:p>
          <a:p>
            <a:pPr marL="421005" lvl="1" indent="-121920">
              <a:lnSpc>
                <a:spcPct val="100000"/>
              </a:lnSpc>
              <a:spcBef>
                <a:spcPts val="25"/>
              </a:spcBef>
              <a:buChar char="-"/>
              <a:tabLst>
                <a:tab pos="421640" algn="l"/>
              </a:tabLst>
            </a:pPr>
            <a:r>
              <a:rPr sz="1800" spc="-5" dirty="0">
                <a:latin typeface="Calibri"/>
                <a:cs typeface="Calibri"/>
              </a:rPr>
              <a:t>Admission </a:t>
            </a:r>
            <a:r>
              <a:rPr sz="1800" spc="-15" dirty="0">
                <a:latin typeface="Calibri"/>
                <a:cs typeface="Calibri"/>
              </a:rPr>
              <a:t>to hospital </a:t>
            </a:r>
            <a:r>
              <a:rPr sz="1800" spc="-25" dirty="0">
                <a:latin typeface="Calibri"/>
                <a:cs typeface="Calibri"/>
              </a:rPr>
              <a:t>for any </a:t>
            </a:r>
            <a:r>
              <a:rPr sz="1800" spc="-5" dirty="0">
                <a:latin typeface="Calibri"/>
                <a:cs typeface="Calibri"/>
              </a:rPr>
              <a:t>planned or unplanned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assessment;</a:t>
            </a:r>
            <a:endParaRPr sz="1800" dirty="0">
              <a:latin typeface="Calibri"/>
              <a:cs typeface="Calibri"/>
            </a:endParaRPr>
          </a:p>
          <a:p>
            <a:pPr marL="421005" lvl="1" indent="-121920">
              <a:lnSpc>
                <a:spcPct val="100000"/>
              </a:lnSpc>
              <a:buChar char="-"/>
              <a:tabLst>
                <a:tab pos="421640" algn="l"/>
              </a:tabLst>
            </a:pPr>
            <a:r>
              <a:rPr sz="1800" spc="-20" dirty="0">
                <a:latin typeface="Calibri"/>
                <a:cs typeface="Calibri"/>
              </a:rPr>
              <a:t>Discharge from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hospital;</a:t>
            </a:r>
            <a:endParaRPr sz="1800" dirty="0">
              <a:latin typeface="Calibri"/>
              <a:cs typeface="Calibri"/>
            </a:endParaRPr>
          </a:p>
          <a:p>
            <a:pPr marL="421005" lvl="1" indent="-121920">
              <a:lnSpc>
                <a:spcPct val="100000"/>
              </a:lnSpc>
              <a:buChar char="-"/>
              <a:tabLst>
                <a:tab pos="421640" algn="l"/>
              </a:tabLst>
            </a:pPr>
            <a:r>
              <a:rPr sz="1800" spc="-25" dirty="0">
                <a:latin typeface="Calibri"/>
                <a:cs typeface="Calibri"/>
              </a:rPr>
              <a:t>Attendance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</a:rPr>
              <a:t>outpatient </a:t>
            </a:r>
            <a:r>
              <a:rPr sz="1800" spc="-5" dirty="0">
                <a:latin typeface="Calibri"/>
                <a:cs typeface="Calibri"/>
              </a:rPr>
              <a:t>appointments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</a:p>
          <a:p>
            <a:pPr marL="421005" lvl="1" indent="-121920">
              <a:lnSpc>
                <a:spcPct val="100000"/>
              </a:lnSpc>
              <a:buChar char="-"/>
              <a:tabLst>
                <a:tab pos="421640" algn="l"/>
              </a:tabLst>
            </a:pPr>
            <a:r>
              <a:rPr sz="1800" spc="-20" dirty="0">
                <a:latin typeface="Calibri"/>
                <a:cs typeface="Calibri"/>
              </a:rPr>
              <a:t>For many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20" dirty="0">
                <a:latin typeface="Calibri"/>
                <a:cs typeface="Calibri"/>
              </a:rPr>
              <a:t>significant </a:t>
            </a:r>
            <a:r>
              <a:rPr sz="1800" spc="-5" dirty="0">
                <a:latin typeface="Calibri"/>
                <a:cs typeface="Calibri"/>
              </a:rPr>
              <a:t>appointments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meetings not </a:t>
            </a:r>
            <a:r>
              <a:rPr sz="1800" spc="-25" dirty="0">
                <a:latin typeface="Calibri"/>
                <a:cs typeface="Calibri"/>
              </a:rPr>
              <a:t>related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6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90" y="0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Formatting of</a:t>
            </a:r>
            <a:r>
              <a:rPr spc="-165" dirty="0"/>
              <a:t> </a:t>
            </a:r>
            <a:r>
              <a:rPr dirty="0"/>
              <a:t>‘Passports’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290" y="843788"/>
            <a:ext cx="822007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9055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In the main, </a:t>
            </a:r>
            <a:r>
              <a:rPr sz="2400" spc="-5" dirty="0">
                <a:latin typeface="Calibri"/>
                <a:cs typeface="Calibri"/>
              </a:rPr>
              <a:t>paper-based </a:t>
            </a:r>
            <a:r>
              <a:rPr sz="2400" spc="-10" dirty="0">
                <a:latin typeface="Calibri"/>
                <a:cs typeface="Calibri"/>
              </a:rPr>
              <a:t>‘Passports’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currently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norm 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passports remaining </a:t>
            </a:r>
            <a:r>
              <a:rPr sz="2400" dirty="0">
                <a:latin typeface="Calibri"/>
                <a:cs typeface="Calibri"/>
              </a:rPr>
              <a:t>with the individual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carer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e.g. </a:t>
            </a:r>
            <a:r>
              <a:rPr sz="2400" spc="-5" dirty="0">
                <a:latin typeface="Calibri"/>
                <a:cs typeface="Calibri"/>
              </a:rPr>
              <a:t>unpaid </a:t>
            </a:r>
            <a:r>
              <a:rPr sz="2400" spc="-10" dirty="0">
                <a:latin typeface="Calibri"/>
                <a:cs typeface="Calibri"/>
              </a:rPr>
              <a:t>relative/friend, parent </a:t>
            </a:r>
            <a:r>
              <a:rPr sz="2400" dirty="0">
                <a:latin typeface="Calibri"/>
                <a:cs typeface="Calibri"/>
              </a:rPr>
              <a:t>if a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some areas, editable </a:t>
            </a:r>
            <a:r>
              <a:rPr sz="2400" spc="-15" dirty="0">
                <a:latin typeface="Calibri"/>
                <a:cs typeface="Calibri"/>
              </a:rPr>
              <a:t>PDFs are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few </a:t>
            </a:r>
            <a:r>
              <a:rPr sz="2400" spc="-10" dirty="0">
                <a:latin typeface="Calibri"/>
                <a:cs typeface="Calibri"/>
              </a:rPr>
              <a:t>localities,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carers/parents are encouraged to </a:t>
            </a:r>
            <a:r>
              <a:rPr sz="2400" spc="-5" dirty="0">
                <a:latin typeface="Calibri"/>
                <a:cs typeface="Calibri"/>
              </a:rPr>
              <a:t>email </a:t>
            </a:r>
            <a:r>
              <a:rPr sz="2400" dirty="0">
                <a:latin typeface="Calibri"/>
                <a:cs typeface="Calibri"/>
              </a:rPr>
              <a:t>a  much </a:t>
            </a:r>
            <a:r>
              <a:rPr sz="2400" spc="-10" dirty="0">
                <a:latin typeface="Calibri"/>
                <a:cs typeface="Calibri"/>
              </a:rPr>
              <a:t>shorter </a:t>
            </a:r>
            <a:r>
              <a:rPr sz="2400" spc="-15" dirty="0">
                <a:latin typeface="Calibri"/>
                <a:cs typeface="Calibri"/>
              </a:rPr>
              <a:t>version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0" dirty="0">
                <a:latin typeface="Calibri"/>
                <a:cs typeface="Calibri"/>
              </a:rPr>
              <a:t>‘passport’ </a:t>
            </a:r>
            <a:r>
              <a:rPr sz="2400" spc="-15" dirty="0">
                <a:latin typeface="Calibri"/>
                <a:cs typeface="Calibri"/>
              </a:rPr>
              <a:t>(almost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minimum </a:t>
            </a:r>
            <a:r>
              <a:rPr sz="2400" spc="-20" dirty="0">
                <a:latin typeface="Calibri"/>
                <a:cs typeface="Calibri"/>
              </a:rPr>
              <a:t>data  </a:t>
            </a:r>
            <a:r>
              <a:rPr sz="2400" spc="-5" dirty="0">
                <a:latin typeface="Calibri"/>
                <a:cs typeface="Calibri"/>
              </a:rPr>
              <a:t>set)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hospital </a:t>
            </a:r>
            <a:r>
              <a:rPr sz="2400" spc="-25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person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admitted.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5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4" y="0"/>
            <a:ext cx="8474075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dirty="0"/>
              <a:t>Integrated Hospital </a:t>
            </a:r>
            <a:r>
              <a:rPr sz="2250" spc="-25" dirty="0"/>
              <a:t>Transfer </a:t>
            </a:r>
            <a:r>
              <a:rPr sz="2250" spc="-5" dirty="0"/>
              <a:t>Pathway:</a:t>
            </a:r>
            <a:r>
              <a:rPr sz="2250" spc="-335" dirty="0"/>
              <a:t> </a:t>
            </a:r>
            <a:r>
              <a:rPr sz="1800" spc="-5" dirty="0"/>
              <a:t>The </a:t>
            </a:r>
            <a:r>
              <a:rPr sz="1800" dirty="0"/>
              <a:t>Sutton </a:t>
            </a:r>
            <a:r>
              <a:rPr sz="1800" spc="-5" dirty="0"/>
              <a:t>Vanguard </a:t>
            </a:r>
            <a:r>
              <a:rPr sz="1800" spc="-15" dirty="0"/>
              <a:t>“Red </a:t>
            </a:r>
            <a:r>
              <a:rPr sz="1800" spc="-5" dirty="0"/>
              <a:t>Bag” </a:t>
            </a:r>
            <a:r>
              <a:rPr sz="1800" dirty="0"/>
              <a:t>Initiative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475487"/>
            <a:ext cx="7924800" cy="445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596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" y="0"/>
            <a:ext cx="882396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D4188"/>
                </a:solidFill>
              </a:rPr>
              <a:t>Better</a:t>
            </a:r>
            <a:r>
              <a:rPr sz="2400" spc="10" dirty="0">
                <a:solidFill>
                  <a:srgbClr val="0D4188"/>
                </a:solidFill>
              </a:rPr>
              <a:t> </a:t>
            </a:r>
            <a:r>
              <a:rPr sz="2400" spc="-5" dirty="0">
                <a:solidFill>
                  <a:srgbClr val="0D4188"/>
                </a:solidFill>
              </a:rPr>
              <a:t>Information</a:t>
            </a:r>
            <a:r>
              <a:rPr sz="2400" spc="-60" dirty="0">
                <a:solidFill>
                  <a:srgbClr val="0D4188"/>
                </a:solidFill>
              </a:rPr>
              <a:t> </a:t>
            </a:r>
            <a:r>
              <a:rPr sz="2400" dirty="0">
                <a:solidFill>
                  <a:srgbClr val="0D4188"/>
                </a:solidFill>
              </a:rPr>
              <a:t>Sharing</a:t>
            </a:r>
            <a:r>
              <a:rPr sz="2400" spc="-50" dirty="0">
                <a:solidFill>
                  <a:srgbClr val="0D4188"/>
                </a:solidFill>
              </a:rPr>
              <a:t> </a:t>
            </a:r>
            <a:r>
              <a:rPr sz="2400" dirty="0">
                <a:solidFill>
                  <a:srgbClr val="0D4188"/>
                </a:solidFill>
              </a:rPr>
              <a:t>-</a:t>
            </a:r>
            <a:r>
              <a:rPr sz="2400" spc="-15" dirty="0">
                <a:solidFill>
                  <a:srgbClr val="0D4188"/>
                </a:solidFill>
              </a:rPr>
              <a:t> </a:t>
            </a:r>
            <a:r>
              <a:rPr sz="2400" spc="-5" dirty="0">
                <a:solidFill>
                  <a:srgbClr val="0D4188"/>
                </a:solidFill>
              </a:rPr>
              <a:t>The</a:t>
            </a:r>
            <a:r>
              <a:rPr sz="2400" spc="-25" dirty="0">
                <a:solidFill>
                  <a:srgbClr val="0D4188"/>
                </a:solidFill>
              </a:rPr>
              <a:t> </a:t>
            </a:r>
            <a:r>
              <a:rPr sz="2400" spc="-5" dirty="0">
                <a:solidFill>
                  <a:srgbClr val="0D4188"/>
                </a:solidFill>
              </a:rPr>
              <a:t>Sutton</a:t>
            </a:r>
            <a:r>
              <a:rPr sz="2400" spc="-30" dirty="0">
                <a:solidFill>
                  <a:srgbClr val="0D4188"/>
                </a:solidFill>
              </a:rPr>
              <a:t> </a:t>
            </a:r>
            <a:r>
              <a:rPr sz="2400" spc="-5" dirty="0">
                <a:solidFill>
                  <a:srgbClr val="0D4188"/>
                </a:solidFill>
              </a:rPr>
              <a:t>Vanguard</a:t>
            </a:r>
            <a:r>
              <a:rPr sz="2400" spc="-45" dirty="0">
                <a:solidFill>
                  <a:srgbClr val="0D4188"/>
                </a:solidFill>
              </a:rPr>
              <a:t> </a:t>
            </a:r>
            <a:r>
              <a:rPr sz="2400" spc="-10" dirty="0">
                <a:solidFill>
                  <a:srgbClr val="0D4188"/>
                </a:solidFill>
              </a:rPr>
              <a:t>“Red</a:t>
            </a:r>
            <a:r>
              <a:rPr sz="2400" spc="-25" dirty="0">
                <a:solidFill>
                  <a:srgbClr val="0D4188"/>
                </a:solidFill>
              </a:rPr>
              <a:t> </a:t>
            </a:r>
            <a:r>
              <a:rPr sz="2400" dirty="0">
                <a:solidFill>
                  <a:srgbClr val="0D4188"/>
                </a:solidFill>
              </a:rPr>
              <a:t>Bag”</a:t>
            </a:r>
            <a:r>
              <a:rPr sz="2400" spc="-310" dirty="0">
                <a:solidFill>
                  <a:srgbClr val="0D4188"/>
                </a:solidFill>
              </a:rPr>
              <a:t> </a:t>
            </a:r>
            <a:r>
              <a:rPr sz="2400" spc="-5" dirty="0">
                <a:solidFill>
                  <a:srgbClr val="0D4188"/>
                </a:solidFill>
              </a:rPr>
              <a:t>Initiative</a:t>
            </a:r>
            <a:br>
              <a:rPr lang="en-US" sz="2400" spc="-5" dirty="0">
                <a:solidFill>
                  <a:srgbClr val="0D4188"/>
                </a:solidFill>
              </a:rPr>
            </a:br>
            <a:r>
              <a:rPr lang="en-US" sz="1400" spc="-5" dirty="0">
                <a:solidFill>
                  <a:srgbClr val="0D4188"/>
                </a:solidFill>
              </a:rPr>
              <a:t>https://www.england.nhs.uk/publication/redbag/</a:t>
            </a:r>
            <a:br>
              <a:rPr lang="en-US" sz="2400" spc="-5" dirty="0">
                <a:solidFill>
                  <a:srgbClr val="0D4188"/>
                </a:solidFill>
              </a:rPr>
            </a:br>
            <a:br>
              <a:rPr lang="en-US" sz="1400" spc="-5" dirty="0">
                <a:solidFill>
                  <a:srgbClr val="0D4188"/>
                </a:solidFill>
              </a:rPr>
            </a:br>
            <a:br>
              <a:rPr lang="en-US" sz="1400" b="0" spc="-5" dirty="0">
                <a:solidFill>
                  <a:srgbClr val="0D4188"/>
                </a:solidFill>
              </a:rPr>
            </a:br>
            <a:br>
              <a:rPr lang="en-US" sz="2400" spc="-5" dirty="0">
                <a:solidFill>
                  <a:srgbClr val="0D4188"/>
                </a:solidFill>
              </a:rPr>
            </a:b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228600" y="666750"/>
            <a:ext cx="8686800" cy="4117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38085" y="3866364"/>
            <a:ext cx="949325" cy="1022985"/>
          </a:xfrm>
          <a:custGeom>
            <a:avLst/>
            <a:gdLst/>
            <a:ahLst/>
            <a:cxnLst/>
            <a:rect l="l" t="t" r="r" b="b"/>
            <a:pathLst>
              <a:path w="949325" h="1022985">
                <a:moveTo>
                  <a:pt x="33655" y="1257"/>
                </a:moveTo>
                <a:lnTo>
                  <a:pt x="25146" y="9016"/>
                </a:lnTo>
                <a:lnTo>
                  <a:pt x="949198" y="1006868"/>
                </a:lnTo>
                <a:lnTo>
                  <a:pt x="932434" y="1022388"/>
                </a:lnTo>
                <a:lnTo>
                  <a:pt x="8381" y="24536"/>
                </a:lnTo>
                <a:lnTo>
                  <a:pt x="0" y="32321"/>
                </a:lnTo>
                <a:lnTo>
                  <a:pt x="1270" y="0"/>
                </a:lnTo>
                <a:lnTo>
                  <a:pt x="33655" y="1257"/>
                </a:lnTo>
                <a:close/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022852" y="4774488"/>
            <a:ext cx="313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CC"/>
                </a:solidFill>
                <a:latin typeface="Calibri"/>
                <a:cs typeface="Calibri"/>
              </a:rPr>
              <a:t>A type </a:t>
            </a:r>
            <a:r>
              <a:rPr sz="1800" spc="-5" dirty="0">
                <a:solidFill>
                  <a:srgbClr val="0033CC"/>
                </a:solidFill>
                <a:latin typeface="Calibri"/>
                <a:cs typeface="Calibri"/>
              </a:rPr>
              <a:t>of </a:t>
            </a:r>
            <a:r>
              <a:rPr sz="1800" spc="-20" dirty="0">
                <a:solidFill>
                  <a:srgbClr val="0033CC"/>
                </a:solidFill>
                <a:latin typeface="Calibri"/>
                <a:cs typeface="Calibri"/>
              </a:rPr>
              <a:t>‘Care/Hospital</a:t>
            </a:r>
            <a:r>
              <a:rPr sz="1800" spc="-5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33CC"/>
                </a:solidFill>
                <a:latin typeface="Calibri"/>
                <a:cs typeface="Calibri"/>
              </a:rPr>
              <a:t>Passport’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068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80" y="0"/>
            <a:ext cx="479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D4188"/>
                </a:solidFill>
              </a:rPr>
              <a:t>Care/Hospital</a:t>
            </a:r>
            <a:r>
              <a:rPr sz="3600" spc="-315" dirty="0">
                <a:solidFill>
                  <a:srgbClr val="0D4188"/>
                </a:solidFill>
              </a:rPr>
              <a:t> </a:t>
            </a:r>
            <a:r>
              <a:rPr sz="3600" dirty="0">
                <a:solidFill>
                  <a:srgbClr val="0D4188"/>
                </a:solidFill>
              </a:rPr>
              <a:t>‘Passports’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435096" y="1962911"/>
            <a:ext cx="2071116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83279" y="646176"/>
            <a:ext cx="2141220" cy="116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39268" y="612648"/>
            <a:ext cx="2738628" cy="4108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40552" y="355091"/>
            <a:ext cx="2977896" cy="4331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19961" y="295427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342900"/>
                </a:moveTo>
                <a:lnTo>
                  <a:pt x="10477" y="287274"/>
                </a:lnTo>
                <a:lnTo>
                  <a:pt x="40792" y="234569"/>
                </a:lnTo>
                <a:lnTo>
                  <a:pt x="89281" y="185293"/>
                </a:lnTo>
                <a:lnTo>
                  <a:pt x="119887" y="162306"/>
                </a:lnTo>
                <a:lnTo>
                  <a:pt x="154431" y="140334"/>
                </a:lnTo>
                <a:lnTo>
                  <a:pt x="192659" y="119761"/>
                </a:lnTo>
                <a:lnTo>
                  <a:pt x="234315" y="100456"/>
                </a:lnTo>
                <a:lnTo>
                  <a:pt x="279400" y="82550"/>
                </a:lnTo>
                <a:lnTo>
                  <a:pt x="327532" y="66167"/>
                </a:lnTo>
                <a:lnTo>
                  <a:pt x="378713" y="51434"/>
                </a:lnTo>
                <a:lnTo>
                  <a:pt x="432435" y="38226"/>
                </a:lnTo>
                <a:lnTo>
                  <a:pt x="488695" y="26924"/>
                </a:lnTo>
                <a:lnTo>
                  <a:pt x="547243" y="17525"/>
                </a:lnTo>
                <a:lnTo>
                  <a:pt x="607821" y="9906"/>
                </a:lnTo>
                <a:lnTo>
                  <a:pt x="670306" y="4444"/>
                </a:lnTo>
                <a:lnTo>
                  <a:pt x="734440" y="1143"/>
                </a:lnTo>
                <a:lnTo>
                  <a:pt x="800100" y="0"/>
                </a:lnTo>
                <a:lnTo>
                  <a:pt x="865758" y="1143"/>
                </a:lnTo>
                <a:lnTo>
                  <a:pt x="929894" y="4444"/>
                </a:lnTo>
                <a:lnTo>
                  <a:pt x="992377" y="9906"/>
                </a:lnTo>
                <a:lnTo>
                  <a:pt x="1052957" y="17525"/>
                </a:lnTo>
                <a:lnTo>
                  <a:pt x="1111504" y="26924"/>
                </a:lnTo>
                <a:lnTo>
                  <a:pt x="1167764" y="38226"/>
                </a:lnTo>
                <a:lnTo>
                  <a:pt x="1221486" y="51434"/>
                </a:lnTo>
                <a:lnTo>
                  <a:pt x="1272667" y="66167"/>
                </a:lnTo>
                <a:lnTo>
                  <a:pt x="1320800" y="82550"/>
                </a:lnTo>
                <a:lnTo>
                  <a:pt x="1365885" y="100456"/>
                </a:lnTo>
                <a:lnTo>
                  <a:pt x="1407540" y="119761"/>
                </a:lnTo>
                <a:lnTo>
                  <a:pt x="1445768" y="140334"/>
                </a:lnTo>
                <a:lnTo>
                  <a:pt x="1480312" y="162306"/>
                </a:lnTo>
                <a:lnTo>
                  <a:pt x="1510919" y="185293"/>
                </a:lnTo>
                <a:lnTo>
                  <a:pt x="1559433" y="234569"/>
                </a:lnTo>
                <a:lnTo>
                  <a:pt x="1589786" y="287274"/>
                </a:lnTo>
                <a:lnTo>
                  <a:pt x="1600200" y="342900"/>
                </a:lnTo>
                <a:lnTo>
                  <a:pt x="1597533" y="370967"/>
                </a:lnTo>
                <a:lnTo>
                  <a:pt x="1576958" y="425323"/>
                </a:lnTo>
                <a:lnTo>
                  <a:pt x="1537335" y="476376"/>
                </a:lnTo>
                <a:lnTo>
                  <a:pt x="1480312" y="523494"/>
                </a:lnTo>
                <a:lnTo>
                  <a:pt x="1445768" y="545464"/>
                </a:lnTo>
                <a:lnTo>
                  <a:pt x="1407540" y="566038"/>
                </a:lnTo>
                <a:lnTo>
                  <a:pt x="1365885" y="585342"/>
                </a:lnTo>
                <a:lnTo>
                  <a:pt x="1320800" y="603250"/>
                </a:lnTo>
                <a:lnTo>
                  <a:pt x="1272667" y="619632"/>
                </a:lnTo>
                <a:lnTo>
                  <a:pt x="1221486" y="634364"/>
                </a:lnTo>
                <a:lnTo>
                  <a:pt x="1167764" y="647572"/>
                </a:lnTo>
                <a:lnTo>
                  <a:pt x="1111504" y="658876"/>
                </a:lnTo>
                <a:lnTo>
                  <a:pt x="1052957" y="668273"/>
                </a:lnTo>
                <a:lnTo>
                  <a:pt x="992377" y="675894"/>
                </a:lnTo>
                <a:lnTo>
                  <a:pt x="929894" y="681354"/>
                </a:lnTo>
                <a:lnTo>
                  <a:pt x="865758" y="684657"/>
                </a:lnTo>
                <a:lnTo>
                  <a:pt x="800100" y="685800"/>
                </a:lnTo>
                <a:lnTo>
                  <a:pt x="734440" y="684657"/>
                </a:lnTo>
                <a:lnTo>
                  <a:pt x="670306" y="681354"/>
                </a:lnTo>
                <a:lnTo>
                  <a:pt x="607821" y="675894"/>
                </a:lnTo>
                <a:lnTo>
                  <a:pt x="547243" y="668273"/>
                </a:lnTo>
                <a:lnTo>
                  <a:pt x="488695" y="658876"/>
                </a:lnTo>
                <a:lnTo>
                  <a:pt x="432435" y="647572"/>
                </a:lnTo>
                <a:lnTo>
                  <a:pt x="378713" y="634364"/>
                </a:lnTo>
                <a:lnTo>
                  <a:pt x="327532" y="619632"/>
                </a:lnTo>
                <a:lnTo>
                  <a:pt x="279400" y="603250"/>
                </a:lnTo>
                <a:lnTo>
                  <a:pt x="234315" y="585342"/>
                </a:lnTo>
                <a:lnTo>
                  <a:pt x="192659" y="566038"/>
                </a:lnTo>
                <a:lnTo>
                  <a:pt x="154431" y="545464"/>
                </a:lnTo>
                <a:lnTo>
                  <a:pt x="119887" y="523494"/>
                </a:lnTo>
                <a:lnTo>
                  <a:pt x="89281" y="500506"/>
                </a:lnTo>
                <a:lnTo>
                  <a:pt x="40792" y="451231"/>
                </a:lnTo>
                <a:lnTo>
                  <a:pt x="10477" y="398525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19038" y="3297173"/>
            <a:ext cx="1146175" cy="342900"/>
          </a:xfrm>
          <a:custGeom>
            <a:avLst/>
            <a:gdLst/>
            <a:ahLst/>
            <a:cxnLst/>
            <a:rect l="l" t="t" r="r" b="b"/>
            <a:pathLst>
              <a:path w="1146175" h="342900">
                <a:moveTo>
                  <a:pt x="0" y="171450"/>
                </a:moveTo>
                <a:lnTo>
                  <a:pt x="17525" y="129158"/>
                </a:lnTo>
                <a:lnTo>
                  <a:pt x="67056" y="90805"/>
                </a:lnTo>
                <a:lnTo>
                  <a:pt x="102615" y="73532"/>
                </a:lnTo>
                <a:lnTo>
                  <a:pt x="144652" y="57531"/>
                </a:lnTo>
                <a:lnTo>
                  <a:pt x="192404" y="43306"/>
                </a:lnTo>
                <a:lnTo>
                  <a:pt x="245617" y="30733"/>
                </a:lnTo>
                <a:lnTo>
                  <a:pt x="303529" y="20065"/>
                </a:lnTo>
                <a:lnTo>
                  <a:pt x="365760" y="11556"/>
                </a:lnTo>
                <a:lnTo>
                  <a:pt x="431800" y="5206"/>
                </a:lnTo>
                <a:lnTo>
                  <a:pt x="501014" y="1396"/>
                </a:lnTo>
                <a:lnTo>
                  <a:pt x="572769" y="0"/>
                </a:lnTo>
                <a:lnTo>
                  <a:pt x="644652" y="1396"/>
                </a:lnTo>
                <a:lnTo>
                  <a:pt x="713866" y="5206"/>
                </a:lnTo>
                <a:lnTo>
                  <a:pt x="779907" y="11556"/>
                </a:lnTo>
                <a:lnTo>
                  <a:pt x="842137" y="20065"/>
                </a:lnTo>
                <a:lnTo>
                  <a:pt x="900048" y="30733"/>
                </a:lnTo>
                <a:lnTo>
                  <a:pt x="953262" y="43306"/>
                </a:lnTo>
                <a:lnTo>
                  <a:pt x="1001013" y="57531"/>
                </a:lnTo>
                <a:lnTo>
                  <a:pt x="1043051" y="73532"/>
                </a:lnTo>
                <a:lnTo>
                  <a:pt x="1078611" y="90805"/>
                </a:lnTo>
                <a:lnTo>
                  <a:pt x="1128140" y="129158"/>
                </a:lnTo>
                <a:lnTo>
                  <a:pt x="1145666" y="171450"/>
                </a:lnTo>
                <a:lnTo>
                  <a:pt x="1141221" y="192912"/>
                </a:lnTo>
                <a:lnTo>
                  <a:pt x="1107059" y="233425"/>
                </a:lnTo>
                <a:lnTo>
                  <a:pt x="1043051" y="269366"/>
                </a:lnTo>
                <a:lnTo>
                  <a:pt x="1001013" y="285369"/>
                </a:lnTo>
                <a:lnTo>
                  <a:pt x="953262" y="299592"/>
                </a:lnTo>
                <a:lnTo>
                  <a:pt x="900048" y="312166"/>
                </a:lnTo>
                <a:lnTo>
                  <a:pt x="842137" y="322834"/>
                </a:lnTo>
                <a:lnTo>
                  <a:pt x="779907" y="331342"/>
                </a:lnTo>
                <a:lnTo>
                  <a:pt x="713866" y="337692"/>
                </a:lnTo>
                <a:lnTo>
                  <a:pt x="644652" y="341503"/>
                </a:lnTo>
                <a:lnTo>
                  <a:pt x="572769" y="342900"/>
                </a:lnTo>
                <a:lnTo>
                  <a:pt x="501014" y="341503"/>
                </a:lnTo>
                <a:lnTo>
                  <a:pt x="431800" y="337692"/>
                </a:lnTo>
                <a:lnTo>
                  <a:pt x="365760" y="331342"/>
                </a:lnTo>
                <a:lnTo>
                  <a:pt x="303529" y="322834"/>
                </a:lnTo>
                <a:lnTo>
                  <a:pt x="245617" y="312166"/>
                </a:lnTo>
                <a:lnTo>
                  <a:pt x="192404" y="299592"/>
                </a:lnTo>
                <a:lnTo>
                  <a:pt x="144652" y="285369"/>
                </a:lnTo>
                <a:lnTo>
                  <a:pt x="102615" y="269366"/>
                </a:lnTo>
                <a:lnTo>
                  <a:pt x="67056" y="252094"/>
                </a:lnTo>
                <a:lnTo>
                  <a:pt x="17525" y="213740"/>
                </a:lnTo>
                <a:lnTo>
                  <a:pt x="0" y="1714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229484" y="3332988"/>
            <a:ext cx="2491539" cy="1100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1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20" y="0"/>
            <a:ext cx="2112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SO LIKE</a:t>
            </a:r>
            <a:r>
              <a:rPr spc="-27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THIS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3123" y="0"/>
            <a:ext cx="3440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BUT</a:t>
            </a:r>
            <a:r>
              <a:rPr sz="3200" b="1" spc="-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60" dirty="0">
                <a:solidFill>
                  <a:srgbClr val="C00000"/>
                </a:solidFill>
                <a:latin typeface="Calibri"/>
                <a:cs typeface="Calibri"/>
              </a:rPr>
              <a:t>DIGITAL…HOW?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20" y="4889398"/>
            <a:ext cx="166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14EA7"/>
                </a:solidFill>
                <a:latin typeface="Calibri"/>
                <a:cs typeface="Calibri"/>
              </a:rPr>
              <a:t>(</a:t>
            </a:r>
            <a:r>
              <a:rPr sz="1000" spc="-5" dirty="0">
                <a:solidFill>
                  <a:srgbClr val="114EA7"/>
                </a:solidFill>
                <a:latin typeface="Calibri"/>
                <a:cs typeface="Calibri"/>
              </a:rPr>
              <a:t>Thanks to </a:t>
            </a:r>
            <a:r>
              <a:rPr sz="1000" spc="-10" dirty="0">
                <a:solidFill>
                  <a:srgbClr val="114EA7"/>
                </a:solidFill>
                <a:latin typeface="Calibri"/>
                <a:cs typeface="Calibri"/>
              </a:rPr>
              <a:t>STANDEX</a:t>
            </a:r>
            <a:r>
              <a:rPr sz="1000" spc="-60" dirty="0">
                <a:solidFill>
                  <a:srgbClr val="114EA7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14EA7"/>
                </a:solidFill>
                <a:latin typeface="Calibri"/>
                <a:cs typeface="Calibri"/>
              </a:rPr>
              <a:t>forsharing)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585216"/>
            <a:ext cx="8839200" cy="429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7828" y="580644"/>
            <a:ext cx="8848725" cy="4303395"/>
          </a:xfrm>
          <a:custGeom>
            <a:avLst/>
            <a:gdLst/>
            <a:ahLst/>
            <a:cxnLst/>
            <a:rect l="l" t="t" r="r" b="b"/>
            <a:pathLst>
              <a:path w="8848725" h="4303395">
                <a:moveTo>
                  <a:pt x="0" y="4303268"/>
                </a:moveTo>
                <a:lnTo>
                  <a:pt x="8848217" y="4303268"/>
                </a:lnTo>
                <a:lnTo>
                  <a:pt x="8848217" y="0"/>
                </a:lnTo>
                <a:lnTo>
                  <a:pt x="0" y="0"/>
                </a:lnTo>
                <a:lnTo>
                  <a:pt x="0" y="43032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963161" y="744473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342900"/>
                </a:moveTo>
                <a:lnTo>
                  <a:pt x="11049" y="284479"/>
                </a:lnTo>
                <a:lnTo>
                  <a:pt x="42925" y="229108"/>
                </a:lnTo>
                <a:lnTo>
                  <a:pt x="93852" y="177926"/>
                </a:lnTo>
                <a:lnTo>
                  <a:pt x="125857" y="154050"/>
                </a:lnTo>
                <a:lnTo>
                  <a:pt x="161925" y="131572"/>
                </a:lnTo>
                <a:lnTo>
                  <a:pt x="201802" y="110489"/>
                </a:lnTo>
                <a:lnTo>
                  <a:pt x="245363" y="90804"/>
                </a:lnTo>
                <a:lnTo>
                  <a:pt x="292353" y="72898"/>
                </a:lnTo>
                <a:lnTo>
                  <a:pt x="342391" y="56641"/>
                </a:lnTo>
                <a:lnTo>
                  <a:pt x="395350" y="42163"/>
                </a:lnTo>
                <a:lnTo>
                  <a:pt x="451103" y="29717"/>
                </a:lnTo>
                <a:lnTo>
                  <a:pt x="509270" y="19303"/>
                </a:lnTo>
                <a:lnTo>
                  <a:pt x="569595" y="11049"/>
                </a:lnTo>
                <a:lnTo>
                  <a:pt x="632078" y="4952"/>
                </a:lnTo>
                <a:lnTo>
                  <a:pt x="696213" y="1270"/>
                </a:lnTo>
                <a:lnTo>
                  <a:pt x="762000" y="0"/>
                </a:lnTo>
                <a:lnTo>
                  <a:pt x="827786" y="1270"/>
                </a:lnTo>
                <a:lnTo>
                  <a:pt x="891921" y="4952"/>
                </a:lnTo>
                <a:lnTo>
                  <a:pt x="954404" y="11049"/>
                </a:lnTo>
                <a:lnTo>
                  <a:pt x="1014729" y="19303"/>
                </a:lnTo>
                <a:lnTo>
                  <a:pt x="1072896" y="29717"/>
                </a:lnTo>
                <a:lnTo>
                  <a:pt x="1128649" y="42163"/>
                </a:lnTo>
                <a:lnTo>
                  <a:pt x="1181608" y="56641"/>
                </a:lnTo>
                <a:lnTo>
                  <a:pt x="1231646" y="72898"/>
                </a:lnTo>
                <a:lnTo>
                  <a:pt x="1278636" y="90804"/>
                </a:lnTo>
                <a:lnTo>
                  <a:pt x="1322197" y="110489"/>
                </a:lnTo>
                <a:lnTo>
                  <a:pt x="1362075" y="131572"/>
                </a:lnTo>
                <a:lnTo>
                  <a:pt x="1398142" y="154050"/>
                </a:lnTo>
                <a:lnTo>
                  <a:pt x="1430147" y="177926"/>
                </a:lnTo>
                <a:lnTo>
                  <a:pt x="1481074" y="229108"/>
                </a:lnTo>
                <a:lnTo>
                  <a:pt x="1512951" y="284479"/>
                </a:lnTo>
                <a:lnTo>
                  <a:pt x="1524000" y="342900"/>
                </a:lnTo>
                <a:lnTo>
                  <a:pt x="1521205" y="372490"/>
                </a:lnTo>
                <a:lnTo>
                  <a:pt x="1499489" y="429513"/>
                </a:lnTo>
                <a:lnTo>
                  <a:pt x="1457833" y="482853"/>
                </a:lnTo>
                <a:lnTo>
                  <a:pt x="1398142" y="531749"/>
                </a:lnTo>
                <a:lnTo>
                  <a:pt x="1362075" y="554227"/>
                </a:lnTo>
                <a:lnTo>
                  <a:pt x="1322197" y="575310"/>
                </a:lnTo>
                <a:lnTo>
                  <a:pt x="1278636" y="594995"/>
                </a:lnTo>
                <a:lnTo>
                  <a:pt x="1231646" y="612901"/>
                </a:lnTo>
                <a:lnTo>
                  <a:pt x="1181608" y="629158"/>
                </a:lnTo>
                <a:lnTo>
                  <a:pt x="1128649" y="643509"/>
                </a:lnTo>
                <a:lnTo>
                  <a:pt x="1072896" y="656081"/>
                </a:lnTo>
                <a:lnTo>
                  <a:pt x="1014729" y="666496"/>
                </a:lnTo>
                <a:lnTo>
                  <a:pt x="954404" y="674751"/>
                </a:lnTo>
                <a:lnTo>
                  <a:pt x="891921" y="680847"/>
                </a:lnTo>
                <a:lnTo>
                  <a:pt x="827786" y="684529"/>
                </a:lnTo>
                <a:lnTo>
                  <a:pt x="762000" y="685800"/>
                </a:lnTo>
                <a:lnTo>
                  <a:pt x="696213" y="684529"/>
                </a:lnTo>
                <a:lnTo>
                  <a:pt x="632078" y="680847"/>
                </a:lnTo>
                <a:lnTo>
                  <a:pt x="569595" y="674751"/>
                </a:lnTo>
                <a:lnTo>
                  <a:pt x="509270" y="666496"/>
                </a:lnTo>
                <a:lnTo>
                  <a:pt x="451103" y="656081"/>
                </a:lnTo>
                <a:lnTo>
                  <a:pt x="395350" y="643509"/>
                </a:lnTo>
                <a:lnTo>
                  <a:pt x="342391" y="629158"/>
                </a:lnTo>
                <a:lnTo>
                  <a:pt x="292353" y="612901"/>
                </a:lnTo>
                <a:lnTo>
                  <a:pt x="245363" y="594995"/>
                </a:lnTo>
                <a:lnTo>
                  <a:pt x="201802" y="575310"/>
                </a:lnTo>
                <a:lnTo>
                  <a:pt x="161925" y="554227"/>
                </a:lnTo>
                <a:lnTo>
                  <a:pt x="125857" y="531749"/>
                </a:lnTo>
                <a:lnTo>
                  <a:pt x="93852" y="507873"/>
                </a:lnTo>
                <a:lnTo>
                  <a:pt x="42925" y="456691"/>
                </a:lnTo>
                <a:lnTo>
                  <a:pt x="11049" y="401320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333244" y="359663"/>
            <a:ext cx="1437005" cy="462280"/>
          </a:xfrm>
          <a:custGeom>
            <a:avLst/>
            <a:gdLst/>
            <a:ahLst/>
            <a:cxnLst/>
            <a:rect l="l" t="t" r="r" b="b"/>
            <a:pathLst>
              <a:path w="1437004" h="462280">
                <a:moveTo>
                  <a:pt x="12954" y="0"/>
                </a:moveTo>
                <a:lnTo>
                  <a:pt x="0" y="45720"/>
                </a:lnTo>
                <a:lnTo>
                  <a:pt x="1384681" y="438912"/>
                </a:lnTo>
                <a:lnTo>
                  <a:pt x="1378077" y="461772"/>
                </a:lnTo>
                <a:lnTo>
                  <a:pt x="1436878" y="429006"/>
                </a:lnTo>
                <a:lnTo>
                  <a:pt x="1416811" y="393064"/>
                </a:lnTo>
                <a:lnTo>
                  <a:pt x="1397634" y="393064"/>
                </a:lnTo>
                <a:lnTo>
                  <a:pt x="12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30752" y="729995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6476" y="0"/>
                </a:moveTo>
                <a:lnTo>
                  <a:pt x="0" y="22859"/>
                </a:lnTo>
                <a:lnTo>
                  <a:pt x="19303" y="22859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334005" y="360425"/>
            <a:ext cx="1437005" cy="462280"/>
          </a:xfrm>
          <a:custGeom>
            <a:avLst/>
            <a:gdLst/>
            <a:ahLst/>
            <a:cxnLst/>
            <a:rect l="l" t="t" r="r" b="b"/>
            <a:pathLst>
              <a:path w="1437004" h="462280">
                <a:moveTo>
                  <a:pt x="1378077" y="461772"/>
                </a:moveTo>
                <a:lnTo>
                  <a:pt x="1384681" y="438912"/>
                </a:lnTo>
                <a:lnTo>
                  <a:pt x="0" y="45720"/>
                </a:lnTo>
                <a:lnTo>
                  <a:pt x="12954" y="0"/>
                </a:lnTo>
                <a:lnTo>
                  <a:pt x="1397634" y="393064"/>
                </a:lnTo>
                <a:lnTo>
                  <a:pt x="1404111" y="370204"/>
                </a:lnTo>
                <a:lnTo>
                  <a:pt x="1436878" y="429006"/>
                </a:lnTo>
                <a:lnTo>
                  <a:pt x="1378077" y="46177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8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22" y="9270"/>
            <a:ext cx="836787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The Adult Social Care</a:t>
            </a:r>
            <a:r>
              <a:rPr spc="-50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Sector</a:t>
            </a:r>
            <a:r>
              <a:rPr lang="en-GB" spc="-5" dirty="0">
                <a:latin typeface="Arial"/>
                <a:cs typeface="Arial"/>
              </a:rPr>
              <a:t> - England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9227" y="2463800"/>
            <a:ext cx="5937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Estimated Number of 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Adult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Social Care jobs by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employer</a:t>
            </a:r>
            <a:r>
              <a:rPr sz="16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type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2535" y="2819400"/>
            <a:ext cx="6455664" cy="195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43052" y="3423030"/>
            <a:ext cx="5702935" cy="170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4293235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Calibri"/>
                <a:cs typeface="Calibri"/>
              </a:rPr>
              <a:t>Registered Nurses  were </a:t>
            </a:r>
            <a:r>
              <a:rPr sz="1300" spc="-5" dirty="0">
                <a:latin typeface="Calibri"/>
                <a:cs typeface="Calibri"/>
              </a:rPr>
              <a:t>one of the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only  </a:t>
            </a:r>
            <a:r>
              <a:rPr sz="1300" spc="-15" dirty="0">
                <a:latin typeface="Calibri"/>
                <a:cs typeface="Calibri"/>
              </a:rPr>
              <a:t>jobs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5" dirty="0">
                <a:latin typeface="Calibri"/>
                <a:cs typeface="Calibri"/>
              </a:rPr>
              <a:t>see </a:t>
            </a:r>
            <a:r>
              <a:rPr sz="1300" spc="-5" dirty="0">
                <a:latin typeface="Calibri"/>
                <a:cs typeface="Calibri"/>
              </a:rPr>
              <a:t>a  significant decrease  </a:t>
            </a:r>
            <a:r>
              <a:rPr sz="1300" spc="-15" dirty="0">
                <a:latin typeface="Calibri"/>
                <a:cs typeface="Calibri"/>
              </a:rPr>
              <a:t>(although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there</a:t>
            </a:r>
            <a:endParaRPr sz="1300" dirty="0">
              <a:latin typeface="Calibri"/>
              <a:cs typeface="Calibri"/>
            </a:endParaRPr>
          </a:p>
          <a:p>
            <a:pPr marL="19050" marR="4378960">
              <a:lnSpc>
                <a:spcPct val="100000"/>
              </a:lnSpc>
            </a:pPr>
            <a:r>
              <a:rPr sz="1300" spc="-15" dirty="0">
                <a:latin typeface="Calibri"/>
                <a:cs typeface="Calibri"/>
              </a:rPr>
              <a:t>are still over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40,000  </a:t>
            </a:r>
            <a:r>
              <a:rPr sz="1300" spc="-10" dirty="0">
                <a:latin typeface="Calibri"/>
                <a:cs typeface="Calibri"/>
              </a:rPr>
              <a:t>in </a:t>
            </a:r>
            <a:r>
              <a:rPr sz="1300" spc="-15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sector).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00" i="1" spc="-5" dirty="0">
                <a:solidFill>
                  <a:srgbClr val="201F1F"/>
                </a:solidFill>
                <a:latin typeface="Arial"/>
                <a:cs typeface="Arial"/>
              </a:rPr>
              <a:t>Skills</a:t>
            </a:r>
            <a:r>
              <a:rPr sz="1100" i="1" dirty="0">
                <a:solidFill>
                  <a:srgbClr val="201F1F"/>
                </a:solidFill>
                <a:latin typeface="Arial"/>
                <a:cs typeface="Arial"/>
              </a:rPr>
              <a:t> for</a:t>
            </a:r>
            <a:r>
              <a:rPr sz="1100" i="1" spc="-65" dirty="0">
                <a:solidFill>
                  <a:srgbClr val="201F1F"/>
                </a:solidFill>
                <a:latin typeface="Arial"/>
                <a:cs typeface="Arial"/>
              </a:rPr>
              <a:t> </a:t>
            </a:r>
            <a:r>
              <a:rPr sz="1100" i="1" spc="-40" dirty="0">
                <a:solidFill>
                  <a:srgbClr val="201F1F"/>
                </a:solidFill>
                <a:latin typeface="Arial"/>
                <a:cs typeface="Arial"/>
              </a:rPr>
              <a:t>Care’s</a:t>
            </a:r>
            <a:r>
              <a:rPr sz="1100" i="1" spc="-15" dirty="0">
                <a:solidFill>
                  <a:srgbClr val="201F1F"/>
                </a:solidFill>
                <a:latin typeface="Arial"/>
                <a:cs typeface="Arial"/>
              </a:rPr>
              <a:t> </a:t>
            </a:r>
            <a:r>
              <a:rPr sz="1100" b="1" i="1" u="heavy" spc="-1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state</a:t>
            </a:r>
            <a:r>
              <a:rPr sz="1100" b="1" i="1" u="heavy" spc="-8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1100" b="1" i="1" u="heavy" spc="-2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100" b="1" i="1" u="heavy" spc="-7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adult</a:t>
            </a:r>
            <a:r>
              <a:rPr sz="1100" b="1" i="1" u="heavy" spc="-5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social</a:t>
            </a:r>
            <a:r>
              <a:rPr sz="1100" b="1" i="1" u="heavy" spc="-8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</a:t>
            </a:r>
            <a:r>
              <a:rPr sz="1100" b="1" i="1" u="heavy" spc="-4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sector</a:t>
            </a:r>
            <a:r>
              <a:rPr sz="1100" b="1" i="1" u="heavy" spc="-8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1100" b="1" i="1" u="heavy" spc="-2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workforce</a:t>
            </a:r>
            <a:r>
              <a:rPr sz="1100" b="1" i="1" u="heavy" spc="-10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1100" b="1" i="1" u="heavy" spc="-60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England</a:t>
            </a:r>
            <a:r>
              <a:rPr sz="1100" b="1" i="1" u="heavy" spc="-3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b="1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2017</a:t>
            </a:r>
            <a:r>
              <a:rPr sz="1100" i="1" u="heavy" spc="-5" dirty="0">
                <a:solidFill>
                  <a:srgbClr val="3333CC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’</a:t>
            </a:r>
            <a:endParaRPr sz="1100" dirty="0">
              <a:solidFill>
                <a:srgbClr val="3333CC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3039" y="4251959"/>
            <a:ext cx="448309" cy="113030"/>
          </a:xfrm>
          <a:custGeom>
            <a:avLst/>
            <a:gdLst/>
            <a:ahLst/>
            <a:cxnLst/>
            <a:rect l="l" t="t" r="r" b="b"/>
            <a:pathLst>
              <a:path w="448310" h="113029">
                <a:moveTo>
                  <a:pt x="421385" y="0"/>
                </a:moveTo>
                <a:lnTo>
                  <a:pt x="423545" y="11353"/>
                </a:lnTo>
                <a:lnTo>
                  <a:pt x="0" y="89979"/>
                </a:lnTo>
                <a:lnTo>
                  <a:pt x="4063" y="112661"/>
                </a:lnTo>
                <a:lnTo>
                  <a:pt x="427609" y="34035"/>
                </a:lnTo>
                <a:lnTo>
                  <a:pt x="437387" y="34035"/>
                </a:lnTo>
                <a:lnTo>
                  <a:pt x="448055" y="18516"/>
                </a:lnTo>
                <a:lnTo>
                  <a:pt x="4213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463802" y="4252721"/>
            <a:ext cx="448309" cy="113030"/>
          </a:xfrm>
          <a:custGeom>
            <a:avLst/>
            <a:gdLst/>
            <a:ahLst/>
            <a:cxnLst/>
            <a:rect l="l" t="t" r="r" b="b"/>
            <a:pathLst>
              <a:path w="448310" h="113029">
                <a:moveTo>
                  <a:pt x="421385" y="0"/>
                </a:moveTo>
                <a:lnTo>
                  <a:pt x="423545" y="11353"/>
                </a:lnTo>
                <a:lnTo>
                  <a:pt x="0" y="89979"/>
                </a:lnTo>
                <a:lnTo>
                  <a:pt x="4063" y="112661"/>
                </a:lnTo>
                <a:lnTo>
                  <a:pt x="427609" y="34035"/>
                </a:lnTo>
                <a:lnTo>
                  <a:pt x="429641" y="45377"/>
                </a:lnTo>
                <a:lnTo>
                  <a:pt x="448055" y="18516"/>
                </a:lnTo>
                <a:lnTo>
                  <a:pt x="421385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016101" y="638841"/>
            <a:ext cx="6348838" cy="1762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0C089B-4F75-4E4A-BD7F-45AFBE94A6D1}"/>
              </a:ext>
            </a:extLst>
          </p:cNvPr>
          <p:cNvSpPr/>
          <p:nvPr/>
        </p:nvSpPr>
        <p:spPr>
          <a:xfrm>
            <a:off x="76200" y="666751"/>
            <a:ext cx="8839200" cy="4929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+mj-lt"/>
              </a:rPr>
              <a:t>NHS England have commissioned development of a national reasonable adjustment flag to indicate the potential adjustments to care for patients under the Equality Act (2010)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9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CC"/>
                </a:solidFill>
                <a:latin typeface="+mj-lt"/>
              </a:rPr>
              <a:t>Includes people with learning disability, physical/sensory disability and other relevant conditions (dementia, cancer, HIV etc). Potentially applies to 20% of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21212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12121"/>
                </a:solidFill>
                <a:latin typeface="+mj-lt"/>
              </a:rPr>
              <a:t>The lack of provision of reasonable adjustments has been cited as a significant cause for the premature mortality of patients with learning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12121"/>
              </a:solidFill>
              <a:latin typeface="+mj-lt"/>
            </a:endParaRPr>
          </a:p>
          <a:p>
            <a:pPr marL="298450" indent="-285750">
              <a:lnSpc>
                <a:spcPts val="194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It is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proposed </a:t>
            </a: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that the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“flag” will be stored nationally on </a:t>
            </a: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the NHS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Spine, </a:t>
            </a: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as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flags will be created </a:t>
            </a: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and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accessed </a:t>
            </a:r>
            <a:r>
              <a:rPr lang="en-GB" dirty="0">
                <a:solidFill>
                  <a:srgbClr val="3333CC"/>
                </a:solidFill>
                <a:latin typeface="+mj-lt"/>
                <a:cs typeface="Calibri"/>
              </a:rPr>
              <a:t>by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multiple </a:t>
            </a:r>
            <a:r>
              <a:rPr lang="en-GB" spc="-10" dirty="0">
                <a:solidFill>
                  <a:srgbClr val="3333CC"/>
                </a:solidFill>
                <a:latin typeface="+mj-lt"/>
                <a:cs typeface="Calibri"/>
              </a:rPr>
              <a:t>care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providers, in multiple care</a:t>
            </a:r>
            <a:r>
              <a:rPr lang="en-GB" spc="35" dirty="0">
                <a:solidFill>
                  <a:srgbClr val="3333CC"/>
                </a:solidFill>
                <a:latin typeface="+mj-lt"/>
                <a:cs typeface="Calibri"/>
              </a:rPr>
              <a:t> </a:t>
            </a:r>
            <a:r>
              <a:rPr lang="en-GB" spc="-5" dirty="0">
                <a:solidFill>
                  <a:srgbClr val="3333CC"/>
                </a:solidFill>
                <a:latin typeface="+mj-lt"/>
                <a:cs typeface="Calibri"/>
              </a:rPr>
              <a:t>settings.</a:t>
            </a:r>
          </a:p>
          <a:p>
            <a:pPr marL="12700" marR="5080">
              <a:lnSpc>
                <a:spcPct val="80000"/>
              </a:lnSpc>
              <a:spcBef>
                <a:spcPts val="530"/>
              </a:spcBef>
            </a:pPr>
            <a:endParaRPr lang="en-GB" sz="800" spc="-5" dirty="0">
              <a:latin typeface="+mj-lt"/>
              <a:cs typeface="Calibri"/>
            </a:endParaRPr>
          </a:p>
          <a:p>
            <a:pPr marL="298450" marR="5080" indent="-285750">
              <a:lnSpc>
                <a:spcPct val="8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Piloting of the solution in Summary Care Records viewer during winter 2018/19. </a:t>
            </a:r>
          </a:p>
          <a:p>
            <a:pPr marL="12700" marR="5080">
              <a:lnSpc>
                <a:spcPct val="80000"/>
              </a:lnSpc>
              <a:spcBef>
                <a:spcPts val="530"/>
              </a:spcBef>
            </a:pPr>
            <a:endParaRPr lang="en-GB" sz="800" dirty="0">
              <a:latin typeface="+mj-lt"/>
            </a:endParaRPr>
          </a:p>
          <a:p>
            <a:pPr marL="298450" marR="5080" indent="-285750">
              <a:lnSpc>
                <a:spcPct val="8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33CC"/>
                </a:solidFill>
                <a:latin typeface="+mj-lt"/>
              </a:rPr>
              <a:t>Feedback from pilot to inform future development and national rollout. It is expected that in the longer term, all clinical systems will be integrated with the national flag.</a:t>
            </a:r>
          </a:p>
          <a:p>
            <a:pPr marL="12700" marR="5080">
              <a:lnSpc>
                <a:spcPct val="80000"/>
              </a:lnSpc>
              <a:spcBef>
                <a:spcPts val="530"/>
              </a:spcBef>
            </a:pPr>
            <a:endParaRPr lang="en-GB" sz="800" dirty="0">
              <a:latin typeface="+mj-lt"/>
            </a:endParaRPr>
          </a:p>
          <a:p>
            <a:pPr marL="298450" marR="5080" indent="-285750">
              <a:lnSpc>
                <a:spcPct val="8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The role of passports and relationship with reasonable adjustments will be explored. </a:t>
            </a:r>
          </a:p>
          <a:p>
            <a:r>
              <a:rPr lang="en-GB" sz="1600" b="1" dirty="0">
                <a:latin typeface="+mj-lt"/>
              </a:rPr>
              <a:t> 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12121"/>
              </a:solidFill>
              <a:latin typeface="+mj-lt"/>
            </a:endParaRPr>
          </a:p>
          <a:p>
            <a:r>
              <a:rPr lang="en-GB" sz="1600" dirty="0">
                <a:solidFill>
                  <a:srgbClr val="212121"/>
                </a:solidFill>
                <a:latin typeface="+mj-lt"/>
              </a:rPr>
              <a:t> 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172D014-E214-4C3D-B6C2-2B3B4981A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775" y="6350"/>
            <a:ext cx="5410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“Reasonable</a:t>
            </a:r>
            <a:r>
              <a:rPr spc="-90" dirty="0"/>
              <a:t> </a:t>
            </a:r>
            <a:r>
              <a:rPr dirty="0"/>
              <a:t>Adjustments”</a:t>
            </a:r>
          </a:p>
        </p:txBody>
      </p:sp>
    </p:spTree>
    <p:extLst>
      <p:ext uri="{BB962C8B-B14F-4D97-AF65-F5344CB8AC3E}">
        <p14:creationId xmlns:p14="http://schemas.microsoft.com/office/powerpoint/2010/main" val="3781912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728" y="1015"/>
            <a:ext cx="1880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D4188"/>
                </a:solidFill>
              </a:rPr>
              <a:t>Matthew…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279904"/>
            <a:ext cx="3429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00600" y="374904"/>
            <a:ext cx="4038600" cy="433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2544" y="815339"/>
            <a:ext cx="3986783" cy="1357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033009" y="4710785"/>
            <a:ext cx="361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https://theprsb.org/aboutus/videos-2/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332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20" y="0"/>
            <a:ext cx="1906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4188"/>
                </a:solidFill>
              </a:rPr>
              <a:t>‘About</a:t>
            </a:r>
            <a:r>
              <a:rPr spc="-254" dirty="0">
                <a:solidFill>
                  <a:srgbClr val="0D4188"/>
                </a:solidFill>
              </a:rPr>
              <a:t> </a:t>
            </a:r>
            <a:r>
              <a:rPr spc="-5" dirty="0">
                <a:solidFill>
                  <a:srgbClr val="0D4188"/>
                </a:solidFill>
              </a:rPr>
              <a:t>Me’</a:t>
            </a:r>
          </a:p>
        </p:txBody>
      </p:sp>
      <p:sp>
        <p:nvSpPr>
          <p:cNvPr id="3" name="object 3"/>
          <p:cNvSpPr/>
          <p:nvPr/>
        </p:nvSpPr>
        <p:spPr>
          <a:xfrm>
            <a:off x="5779008" y="790957"/>
            <a:ext cx="48895" cy="15240"/>
          </a:xfrm>
          <a:custGeom>
            <a:avLst/>
            <a:gdLst/>
            <a:ahLst/>
            <a:cxnLst/>
            <a:rect l="l" t="t" r="r" b="b"/>
            <a:pathLst>
              <a:path w="48895" h="15240">
                <a:moveTo>
                  <a:pt x="0" y="15238"/>
                </a:moveTo>
                <a:lnTo>
                  <a:pt x="48640" y="15238"/>
                </a:lnTo>
                <a:lnTo>
                  <a:pt x="48640" y="0"/>
                </a:lnTo>
                <a:lnTo>
                  <a:pt x="0" y="0"/>
                </a:lnTo>
                <a:lnTo>
                  <a:pt x="0" y="1523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1228" y="798576"/>
            <a:ext cx="48895" cy="15240"/>
          </a:xfrm>
          <a:custGeom>
            <a:avLst/>
            <a:gdLst/>
            <a:ahLst/>
            <a:cxnLst/>
            <a:rect l="l" t="t" r="r" b="b"/>
            <a:pathLst>
              <a:path w="48895" h="15240">
                <a:moveTo>
                  <a:pt x="0" y="15239"/>
                </a:moveTo>
                <a:lnTo>
                  <a:pt x="48767" y="15239"/>
                </a:lnTo>
                <a:lnTo>
                  <a:pt x="48767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3720" y="531621"/>
            <a:ext cx="838073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3525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Calibri"/>
                <a:cs typeface="Calibri"/>
              </a:rPr>
              <a:t>In the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Digital </a:t>
            </a:r>
            <a:r>
              <a:rPr sz="1800" b="1" u="heavy" spc="-20" dirty="0">
                <a:solidFill>
                  <a:srgbClr val="0000FF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Care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and 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Support Planning </a:t>
            </a:r>
            <a:r>
              <a:rPr sz="1800" b="1" u="heavy" spc="-20" dirty="0">
                <a:solidFill>
                  <a:srgbClr val="0000FF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  <a:hlinkClick r:id="rId2"/>
              </a:rPr>
              <a:t>Standard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5" dirty="0">
                <a:latin typeface="Calibri"/>
                <a:cs typeface="Calibri"/>
              </a:rPr>
              <a:t>(out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15" dirty="0">
                <a:latin typeface="Calibri"/>
                <a:cs typeface="Calibri"/>
              </a:rPr>
              <a:t>endorsement) </a:t>
            </a:r>
            <a:r>
              <a:rPr sz="1800" spc="-2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20" dirty="0">
                <a:latin typeface="Calibri"/>
                <a:cs typeface="Calibri"/>
              </a:rPr>
              <a:t>Professional </a:t>
            </a:r>
            <a:r>
              <a:rPr sz="1800" spc="-25" dirty="0">
                <a:latin typeface="Calibri"/>
                <a:cs typeface="Calibri"/>
              </a:rPr>
              <a:t>Records </a:t>
            </a:r>
            <a:r>
              <a:rPr sz="1800" spc="-20" dirty="0">
                <a:latin typeface="Calibri"/>
                <a:cs typeface="Calibri"/>
              </a:rPr>
              <a:t>Standards </a:t>
            </a:r>
            <a:r>
              <a:rPr sz="1800" dirty="0">
                <a:latin typeface="Calibri"/>
                <a:cs typeface="Calibri"/>
              </a:rPr>
              <a:t>Body </a:t>
            </a:r>
            <a:r>
              <a:rPr sz="1800" spc="-20" dirty="0">
                <a:latin typeface="Calibri"/>
                <a:cs typeface="Calibri"/>
              </a:rPr>
              <a:t>(PRSB) </a:t>
            </a:r>
            <a:r>
              <a:rPr sz="1800" spc="-5" dirty="0">
                <a:latin typeface="Calibri"/>
                <a:cs typeface="Calibri"/>
              </a:rPr>
              <a:t>an </a:t>
            </a:r>
            <a:r>
              <a:rPr sz="1800" spc="-60" dirty="0">
                <a:latin typeface="Calibri"/>
                <a:cs typeface="Calibri"/>
              </a:rPr>
              <a:t>‘About </a:t>
            </a:r>
            <a:r>
              <a:rPr sz="1800" dirty="0">
                <a:latin typeface="Calibri"/>
                <a:cs typeface="Calibri"/>
              </a:rPr>
              <a:t>Me’ </a:t>
            </a:r>
            <a:r>
              <a:rPr sz="1800" spc="-5" dirty="0">
                <a:latin typeface="Calibri"/>
                <a:cs typeface="Calibri"/>
              </a:rPr>
              <a:t>heading is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prominent.</a:t>
            </a:r>
            <a:endParaRPr sz="1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is described as, </a:t>
            </a:r>
            <a:r>
              <a:rPr sz="1800" spc="-25" dirty="0">
                <a:latin typeface="Calibri"/>
                <a:cs typeface="Calibri"/>
              </a:rPr>
              <a:t>‘proportionate </a:t>
            </a:r>
            <a:r>
              <a:rPr sz="1800" spc="-20" dirty="0">
                <a:latin typeface="Calibri"/>
                <a:cs typeface="Calibri"/>
              </a:rPr>
              <a:t>information’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20" dirty="0">
                <a:latin typeface="Calibri"/>
                <a:cs typeface="Calibri"/>
              </a:rPr>
              <a:t>‘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should 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always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be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800" spc="1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Calibri"/>
                <a:cs typeface="Calibri"/>
              </a:rPr>
              <a:t>forefront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plan’ (please see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below 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final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document).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228600" y="1885950"/>
          <a:ext cx="8686800" cy="2986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595">
                <a:tc gridSpan="2">
                  <a:txBody>
                    <a:bodyPr/>
                    <a:lstStyle/>
                    <a:p>
                      <a:pPr marL="77470" algn="ctr">
                        <a:lnSpc>
                          <a:spcPts val="1870"/>
                        </a:lnSpc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lang="en-GB" sz="2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lang="en-GB"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GB"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946">
                <a:tc>
                  <a:txBody>
                    <a:bodyPr/>
                    <a:lstStyle/>
                    <a:p>
                      <a:pPr marL="77470">
                        <a:lnSpc>
                          <a:spcPts val="1720"/>
                        </a:lnSpc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172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14"/>
                        </a:lnSpc>
                      </a:pPr>
                      <a:endParaRPr lang="en-US" sz="1200" spc="-5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This is a record of the things that an individual feels it is important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communicate about their needs, strengths, values and  preferences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etc. to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others providing support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2000" spc="-1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care.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205">
                <a:tc>
                  <a:txBody>
                    <a:bodyPr/>
                    <a:lstStyle/>
                    <a:p>
                      <a:pPr marL="77470">
                        <a:lnSpc>
                          <a:spcPts val="1889"/>
                        </a:lnSpc>
                      </a:pPr>
                      <a:endParaRPr lang="en-US" sz="800" b="1" spc="-5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1889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Supported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800" b="0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write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endParaRPr lang="en-US" sz="800" spc="-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relevant, this is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 of name, relationship/role</a:t>
                      </a:r>
                      <a:r>
                        <a:rPr sz="2000" spc="-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81280" marR="1358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 details of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person who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 this section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e.g.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carer, family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member,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advocate,</a:t>
                      </a:r>
                      <a:r>
                        <a:rPr sz="2000" spc="-1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professional.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42">
                <a:tc>
                  <a:txBody>
                    <a:bodyPr/>
                    <a:lstStyle/>
                    <a:p>
                      <a:pPr marL="77470">
                        <a:lnSpc>
                          <a:spcPts val="1895"/>
                        </a:lnSpc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ts val="189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895"/>
                        </a:lnSpc>
                      </a:pPr>
                      <a:endParaRPr lang="en-US" sz="800" spc="-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is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 of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</a:t>
                      </a:r>
                      <a:r>
                        <a:rPr sz="20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</a:t>
                      </a:r>
                      <a:r>
                        <a:rPr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</a:t>
                      </a:r>
                      <a:r>
                        <a:rPr sz="20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updated.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19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216408"/>
            <a:ext cx="6208776" cy="474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3191" y="1478280"/>
            <a:ext cx="2240280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2802" y="1843531"/>
            <a:ext cx="1272540" cy="13804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75"/>
              </a:spcBef>
            </a:pPr>
            <a:r>
              <a:rPr sz="1900" spc="-30" dirty="0">
                <a:solidFill>
                  <a:srgbClr val="FFFFFF"/>
                </a:solidFill>
              </a:rPr>
              <a:t>R</a:t>
            </a:r>
            <a:r>
              <a:rPr sz="1900" dirty="0">
                <a:solidFill>
                  <a:srgbClr val="FFFFFF"/>
                </a:solidFill>
              </a:rPr>
              <a:t>e</a:t>
            </a:r>
            <a:r>
              <a:rPr sz="1900" spc="-5" dirty="0">
                <a:solidFill>
                  <a:srgbClr val="FFFFFF"/>
                </a:solidFill>
              </a:rPr>
              <a:t>l</a:t>
            </a:r>
            <a:r>
              <a:rPr sz="1900" spc="-30" dirty="0">
                <a:solidFill>
                  <a:srgbClr val="FFFFFF"/>
                </a:solidFill>
              </a:rPr>
              <a:t>a</a:t>
            </a:r>
            <a:r>
              <a:rPr sz="1900" spc="-5" dirty="0">
                <a:solidFill>
                  <a:srgbClr val="FFFFFF"/>
                </a:solidFill>
              </a:rPr>
              <a:t>tio</a:t>
            </a:r>
            <a:r>
              <a:rPr sz="1900" dirty="0">
                <a:solidFill>
                  <a:srgbClr val="FFFFFF"/>
                </a:solidFill>
              </a:rPr>
              <a:t>n</a:t>
            </a:r>
            <a:r>
              <a:rPr sz="1900" spc="-10" dirty="0">
                <a:solidFill>
                  <a:srgbClr val="FFFFFF"/>
                </a:solidFill>
              </a:rPr>
              <a:t>s</a:t>
            </a:r>
            <a:r>
              <a:rPr sz="1900" spc="-5" dirty="0">
                <a:solidFill>
                  <a:srgbClr val="FFFFFF"/>
                </a:solidFill>
              </a:rPr>
              <a:t>hip  between  </a:t>
            </a:r>
            <a:r>
              <a:rPr sz="1900" spc="-25" dirty="0">
                <a:solidFill>
                  <a:srgbClr val="FFFFFF"/>
                </a:solidFill>
              </a:rPr>
              <a:t>‘About </a:t>
            </a:r>
            <a:r>
              <a:rPr sz="1900" spc="-30" dirty="0">
                <a:solidFill>
                  <a:srgbClr val="FFFFFF"/>
                </a:solidFill>
              </a:rPr>
              <a:t>Me’,  </a:t>
            </a:r>
            <a:r>
              <a:rPr sz="1900" spc="-15" dirty="0">
                <a:solidFill>
                  <a:srgbClr val="FFFFFF"/>
                </a:solidFill>
              </a:rPr>
              <a:t>Plans </a:t>
            </a:r>
            <a:r>
              <a:rPr sz="1900" spc="-5" dirty="0">
                <a:solidFill>
                  <a:srgbClr val="FFFFFF"/>
                </a:solidFill>
              </a:rPr>
              <a:t>and  main</a:t>
            </a:r>
            <a:r>
              <a:rPr sz="1900" spc="-235" dirty="0">
                <a:solidFill>
                  <a:srgbClr val="FFFFFF"/>
                </a:solidFill>
              </a:rPr>
              <a:t> </a:t>
            </a:r>
            <a:r>
              <a:rPr sz="1900" spc="-15" dirty="0">
                <a:solidFill>
                  <a:srgbClr val="FFFFFF"/>
                </a:solidFill>
              </a:rPr>
              <a:t>Record</a:t>
            </a:r>
            <a:endParaRPr sz="1900" dirty="0"/>
          </a:p>
        </p:txBody>
      </p:sp>
      <p:sp>
        <p:nvSpPr>
          <p:cNvPr id="5" name="object 5"/>
          <p:cNvSpPr txBox="1"/>
          <p:nvPr/>
        </p:nvSpPr>
        <p:spPr>
          <a:xfrm>
            <a:off x="77520" y="4409338"/>
            <a:ext cx="2687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Taken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from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the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Digital </a:t>
            </a:r>
            <a:r>
              <a:rPr sz="12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Care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and 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Support </a:t>
            </a:r>
            <a:r>
              <a:rPr sz="1200" b="1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Planning </a:t>
            </a:r>
            <a:r>
              <a:rPr sz="12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Standard 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Report from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the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Professional </a:t>
            </a:r>
            <a:r>
              <a:rPr sz="1200" spc="-30" dirty="0">
                <a:latin typeface="Calibri"/>
                <a:cs typeface="Calibri"/>
              </a:rPr>
              <a:t>Records </a:t>
            </a:r>
            <a:r>
              <a:rPr sz="1200" spc="-20" dirty="0">
                <a:latin typeface="Calibri"/>
                <a:cs typeface="Calibri"/>
              </a:rPr>
              <a:t>Standards </a:t>
            </a:r>
            <a:r>
              <a:rPr sz="1200" spc="-5" dirty="0">
                <a:latin typeface="Calibri"/>
                <a:cs typeface="Calibri"/>
              </a:rPr>
              <a:t>Body</a:t>
            </a:r>
            <a:r>
              <a:rPr sz="1200" spc="-19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(PRSB).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4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73845"/>
            <a:ext cx="232533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14EA7"/>
                </a:solidFill>
                <a:latin typeface="Arial"/>
                <a:cs typeface="Arial"/>
              </a:rPr>
              <a:t>Some </a:t>
            </a:r>
            <a:r>
              <a:rPr sz="2400" b="1" dirty="0">
                <a:solidFill>
                  <a:srgbClr val="114EA7"/>
                </a:solidFill>
                <a:latin typeface="Arial"/>
                <a:cs typeface="Arial"/>
              </a:rPr>
              <a:t>of the  information  flows </a:t>
            </a:r>
            <a:r>
              <a:rPr sz="2400" b="1" spc="0" dirty="0">
                <a:solidFill>
                  <a:srgbClr val="114EA7"/>
                </a:solidFill>
                <a:latin typeface="Arial"/>
                <a:cs typeface="Arial"/>
              </a:rPr>
              <a:t>with  </a:t>
            </a:r>
            <a:r>
              <a:rPr lang="en-GB" sz="2400" b="1" spc="0" dirty="0">
                <a:solidFill>
                  <a:srgbClr val="114EA7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14EA7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114EA7"/>
                </a:solidFill>
                <a:latin typeface="Arial"/>
                <a:cs typeface="Arial"/>
              </a:rPr>
              <a:t>are</a:t>
            </a:r>
            <a:r>
              <a:rPr sz="2400" b="1" spc="-40" dirty="0">
                <a:solidFill>
                  <a:srgbClr val="114EA7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14EA7"/>
                </a:solidFill>
                <a:latin typeface="Arial"/>
                <a:cs typeface="Arial"/>
              </a:rPr>
              <a:t>H</a:t>
            </a:r>
            <a:r>
              <a:rPr sz="2400" b="1" spc="-5" dirty="0" err="1">
                <a:solidFill>
                  <a:srgbClr val="114EA7"/>
                </a:solidFill>
                <a:latin typeface="Arial"/>
                <a:cs typeface="Arial"/>
              </a:rPr>
              <a:t>omes</a:t>
            </a:r>
            <a:r>
              <a:rPr sz="2400" b="1" spc="-5" dirty="0">
                <a:solidFill>
                  <a:srgbClr val="114EA7"/>
                </a:solidFill>
                <a:latin typeface="Arial"/>
                <a:cs typeface="Arial"/>
              </a:rPr>
              <a:t>...</a:t>
            </a:r>
            <a:endParaRPr sz="2400" dirty="0">
              <a:solidFill>
                <a:srgbClr val="114EA7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4170" y="692485"/>
            <a:ext cx="751840" cy="854710"/>
          </a:xfrm>
          <a:custGeom>
            <a:avLst/>
            <a:gdLst/>
            <a:ahLst/>
            <a:cxnLst/>
            <a:rect l="l" t="t" r="r" b="b"/>
            <a:pathLst>
              <a:path w="751839" h="854710">
                <a:moveTo>
                  <a:pt x="751219" y="854304"/>
                </a:moveTo>
                <a:lnTo>
                  <a:pt x="0" y="0"/>
                </a:lnTo>
              </a:path>
            </a:pathLst>
          </a:custGeom>
          <a:ln w="14759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4408" y="1504557"/>
            <a:ext cx="81280" cy="87630"/>
          </a:xfrm>
          <a:custGeom>
            <a:avLst/>
            <a:gdLst/>
            <a:ahLst/>
            <a:cxnLst/>
            <a:rect l="l" t="t" r="r" b="b"/>
            <a:pathLst>
              <a:path w="81279" h="87630">
                <a:moveTo>
                  <a:pt x="56531" y="0"/>
                </a:moveTo>
                <a:lnTo>
                  <a:pt x="47360" y="18884"/>
                </a:lnTo>
                <a:lnTo>
                  <a:pt x="34492" y="34809"/>
                </a:lnTo>
                <a:lnTo>
                  <a:pt x="18510" y="47212"/>
                </a:lnTo>
                <a:lnTo>
                  <a:pt x="0" y="55532"/>
                </a:lnTo>
                <a:lnTo>
                  <a:pt x="80813" y="87511"/>
                </a:lnTo>
                <a:lnTo>
                  <a:pt x="5653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4340" y="647206"/>
            <a:ext cx="81280" cy="87630"/>
          </a:xfrm>
          <a:custGeom>
            <a:avLst/>
            <a:gdLst/>
            <a:ahLst/>
            <a:cxnLst/>
            <a:rect l="l" t="t" r="r" b="b"/>
            <a:pathLst>
              <a:path w="81279" h="87629">
                <a:moveTo>
                  <a:pt x="0" y="0"/>
                </a:moveTo>
                <a:lnTo>
                  <a:pt x="24378" y="87613"/>
                </a:lnTo>
                <a:lnTo>
                  <a:pt x="33547" y="68712"/>
                </a:lnTo>
                <a:lnTo>
                  <a:pt x="46405" y="52753"/>
                </a:lnTo>
                <a:lnTo>
                  <a:pt x="62358" y="40315"/>
                </a:lnTo>
                <a:lnTo>
                  <a:pt x="80813" y="31979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7364" y="615024"/>
            <a:ext cx="1135380" cy="1010919"/>
          </a:xfrm>
          <a:custGeom>
            <a:avLst/>
            <a:gdLst/>
            <a:ahLst/>
            <a:cxnLst/>
            <a:rect l="l" t="t" r="r" b="b"/>
            <a:pathLst>
              <a:path w="1135379" h="1010919">
                <a:moveTo>
                  <a:pt x="0" y="1010648"/>
                </a:moveTo>
                <a:lnTo>
                  <a:pt x="1135035" y="0"/>
                </a:lnTo>
              </a:path>
            </a:pathLst>
          </a:custGeom>
          <a:ln w="14860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2638" y="1581713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4" h="83819">
                <a:moveTo>
                  <a:pt x="34264" y="0"/>
                </a:moveTo>
                <a:lnTo>
                  <a:pt x="0" y="83755"/>
                </a:lnTo>
                <a:lnTo>
                  <a:pt x="83884" y="62435"/>
                </a:lnTo>
                <a:lnTo>
                  <a:pt x="66535" y="51809"/>
                </a:lnTo>
                <a:lnTo>
                  <a:pt x="52128" y="37423"/>
                </a:lnTo>
                <a:lnTo>
                  <a:pt x="41194" y="19934"/>
                </a:lnTo>
                <a:lnTo>
                  <a:pt x="34264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3145" y="575329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4" h="83820">
                <a:moveTo>
                  <a:pt x="83884" y="0"/>
                </a:moveTo>
                <a:lnTo>
                  <a:pt x="0" y="21319"/>
                </a:lnTo>
                <a:lnTo>
                  <a:pt x="17405" y="31946"/>
                </a:lnTo>
                <a:lnTo>
                  <a:pt x="31840" y="46331"/>
                </a:lnTo>
                <a:lnTo>
                  <a:pt x="42785" y="63820"/>
                </a:lnTo>
                <a:lnTo>
                  <a:pt x="49716" y="83755"/>
                </a:lnTo>
                <a:lnTo>
                  <a:pt x="83884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1441" y="691470"/>
            <a:ext cx="722630" cy="856615"/>
          </a:xfrm>
          <a:custGeom>
            <a:avLst/>
            <a:gdLst/>
            <a:ahLst/>
            <a:cxnLst/>
            <a:rect l="l" t="t" r="r" b="b"/>
            <a:pathLst>
              <a:path w="722629" h="856615">
                <a:moveTo>
                  <a:pt x="0" y="856132"/>
                </a:moveTo>
                <a:lnTo>
                  <a:pt x="722618" y="0"/>
                </a:lnTo>
              </a:path>
            </a:pathLst>
          </a:custGeom>
          <a:ln w="14742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2474" y="1505572"/>
            <a:ext cx="80645" cy="88265"/>
          </a:xfrm>
          <a:custGeom>
            <a:avLst/>
            <a:gdLst/>
            <a:ahLst/>
            <a:cxnLst/>
            <a:rect l="l" t="t" r="r" b="b"/>
            <a:pathLst>
              <a:path w="80645" h="88265">
                <a:moveTo>
                  <a:pt x="22650" y="0"/>
                </a:moveTo>
                <a:lnTo>
                  <a:pt x="0" y="88120"/>
                </a:lnTo>
                <a:lnTo>
                  <a:pt x="80237" y="54415"/>
                </a:lnTo>
                <a:lnTo>
                  <a:pt x="61602" y="46498"/>
                </a:lnTo>
                <a:lnTo>
                  <a:pt x="45397" y="34403"/>
                </a:lnTo>
                <a:lnTo>
                  <a:pt x="32215" y="18710"/>
                </a:lnTo>
                <a:lnTo>
                  <a:pt x="2265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789" y="645379"/>
            <a:ext cx="80645" cy="88265"/>
          </a:xfrm>
          <a:custGeom>
            <a:avLst/>
            <a:gdLst/>
            <a:ahLst/>
            <a:cxnLst/>
            <a:rect l="l" t="t" r="r" b="b"/>
            <a:pathLst>
              <a:path w="80645" h="88265">
                <a:moveTo>
                  <a:pt x="80141" y="0"/>
                </a:moveTo>
                <a:lnTo>
                  <a:pt x="0" y="33705"/>
                </a:lnTo>
                <a:lnTo>
                  <a:pt x="18634" y="41665"/>
                </a:lnTo>
                <a:lnTo>
                  <a:pt x="34840" y="53755"/>
                </a:lnTo>
                <a:lnTo>
                  <a:pt x="48021" y="69424"/>
                </a:lnTo>
                <a:lnTo>
                  <a:pt x="57586" y="88120"/>
                </a:lnTo>
                <a:lnTo>
                  <a:pt x="8014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8337" y="788626"/>
            <a:ext cx="547370" cy="579120"/>
          </a:xfrm>
          <a:custGeom>
            <a:avLst/>
            <a:gdLst/>
            <a:ahLst/>
            <a:cxnLst/>
            <a:rect l="l" t="t" r="r" b="b"/>
            <a:pathLst>
              <a:path w="547370" h="579119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88336" y="788626"/>
            <a:ext cx="733081" cy="168635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14"/>
              </a:spcBef>
            </a:pPr>
            <a:r>
              <a:rPr sz="1000" b="1" spc="-10">
                <a:latin typeface="Calibri"/>
                <a:cs typeface="Calibri"/>
              </a:rPr>
              <a:t>Ambulances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1698" y="1391462"/>
            <a:ext cx="1148715" cy="533400"/>
          </a:xfrm>
          <a:custGeom>
            <a:avLst/>
            <a:gdLst/>
            <a:ahLst/>
            <a:cxnLst/>
            <a:rect l="l" t="t" r="r" b="b"/>
            <a:pathLst>
              <a:path w="1148714" h="533400">
                <a:moveTo>
                  <a:pt x="0" y="0"/>
                </a:moveTo>
                <a:lnTo>
                  <a:pt x="1148088" y="533191"/>
                </a:lnTo>
              </a:path>
            </a:pathLst>
          </a:custGeom>
          <a:ln w="15080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8142" y="1362122"/>
            <a:ext cx="86360" cy="74930"/>
          </a:xfrm>
          <a:custGeom>
            <a:avLst/>
            <a:gdLst/>
            <a:ahLst/>
            <a:cxnLst/>
            <a:rect l="l" t="t" r="r" b="b"/>
            <a:pathLst>
              <a:path w="86360" h="74930">
                <a:moveTo>
                  <a:pt x="86188" y="0"/>
                </a:moveTo>
                <a:lnTo>
                  <a:pt x="0" y="4568"/>
                </a:lnTo>
                <a:lnTo>
                  <a:pt x="55187" y="74719"/>
                </a:lnTo>
                <a:lnTo>
                  <a:pt x="56535" y="53551"/>
                </a:lnTo>
                <a:lnTo>
                  <a:pt x="62373" y="33514"/>
                </a:lnTo>
                <a:lnTo>
                  <a:pt x="72368" y="15401"/>
                </a:lnTo>
                <a:lnTo>
                  <a:pt x="86188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7059" y="1879375"/>
            <a:ext cx="86360" cy="74930"/>
          </a:xfrm>
          <a:custGeom>
            <a:avLst/>
            <a:gdLst/>
            <a:ahLst/>
            <a:cxnLst/>
            <a:rect l="l" t="t" r="r" b="b"/>
            <a:pathLst>
              <a:path w="86360" h="74930">
                <a:moveTo>
                  <a:pt x="31096" y="0"/>
                </a:moveTo>
                <a:lnTo>
                  <a:pt x="29747" y="21168"/>
                </a:lnTo>
                <a:lnTo>
                  <a:pt x="23898" y="41205"/>
                </a:lnTo>
                <a:lnTo>
                  <a:pt x="13874" y="59318"/>
                </a:lnTo>
                <a:lnTo>
                  <a:pt x="0" y="74719"/>
                </a:lnTo>
                <a:lnTo>
                  <a:pt x="86188" y="70151"/>
                </a:lnTo>
                <a:lnTo>
                  <a:pt x="31096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2679" y="2798044"/>
            <a:ext cx="1125855" cy="281305"/>
          </a:xfrm>
          <a:custGeom>
            <a:avLst/>
            <a:gdLst/>
            <a:ahLst/>
            <a:cxnLst/>
            <a:rect l="l" t="t" r="r" b="b"/>
            <a:pathLst>
              <a:path w="1125854" h="281305">
                <a:moveTo>
                  <a:pt x="0" y="0"/>
                </a:moveTo>
                <a:lnTo>
                  <a:pt x="1125630" y="281113"/>
                </a:lnTo>
              </a:path>
            </a:pathLst>
          </a:custGeom>
          <a:ln w="15179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5860" y="2762918"/>
            <a:ext cx="84455" cy="80010"/>
          </a:xfrm>
          <a:custGeom>
            <a:avLst/>
            <a:gdLst/>
            <a:ahLst/>
            <a:cxnLst/>
            <a:rect l="l" t="t" r="r" b="b"/>
            <a:pathLst>
              <a:path w="84454" h="80010">
                <a:moveTo>
                  <a:pt x="83980" y="0"/>
                </a:moveTo>
                <a:lnTo>
                  <a:pt x="0" y="20913"/>
                </a:lnTo>
                <a:lnTo>
                  <a:pt x="66224" y="79389"/>
                </a:lnTo>
                <a:lnTo>
                  <a:pt x="63910" y="58305"/>
                </a:lnTo>
                <a:lnTo>
                  <a:pt x="66212" y="37486"/>
                </a:lnTo>
                <a:lnTo>
                  <a:pt x="72959" y="17772"/>
                </a:lnTo>
                <a:lnTo>
                  <a:pt x="8398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1244" y="3034894"/>
            <a:ext cx="84455" cy="80010"/>
          </a:xfrm>
          <a:custGeom>
            <a:avLst/>
            <a:gdLst/>
            <a:ahLst/>
            <a:cxnLst/>
            <a:rect l="l" t="t" r="r" b="b"/>
            <a:pathLst>
              <a:path w="84454" h="80010">
                <a:moveTo>
                  <a:pt x="17659" y="0"/>
                </a:moveTo>
                <a:lnTo>
                  <a:pt x="19975" y="21084"/>
                </a:lnTo>
                <a:lnTo>
                  <a:pt x="17683" y="41903"/>
                </a:lnTo>
                <a:lnTo>
                  <a:pt x="10965" y="61617"/>
                </a:lnTo>
                <a:lnTo>
                  <a:pt x="0" y="79389"/>
                </a:lnTo>
                <a:lnTo>
                  <a:pt x="83884" y="58476"/>
                </a:lnTo>
                <a:lnTo>
                  <a:pt x="17659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3570" y="1377655"/>
            <a:ext cx="1113155" cy="561340"/>
          </a:xfrm>
          <a:custGeom>
            <a:avLst/>
            <a:gdLst/>
            <a:ahLst/>
            <a:cxnLst/>
            <a:rect l="l" t="t" r="r" b="b"/>
            <a:pathLst>
              <a:path w="1113154" h="561339">
                <a:moveTo>
                  <a:pt x="0" y="560907"/>
                </a:moveTo>
                <a:lnTo>
                  <a:pt x="1112865" y="0"/>
                </a:lnTo>
              </a:path>
            </a:pathLst>
          </a:custGeom>
          <a:ln w="15059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0782" y="1893182"/>
            <a:ext cx="86360" cy="74295"/>
          </a:xfrm>
          <a:custGeom>
            <a:avLst/>
            <a:gdLst/>
            <a:ahLst/>
            <a:cxnLst/>
            <a:rect l="l" t="t" r="r" b="b"/>
            <a:pathLst>
              <a:path w="86360" h="74294">
                <a:moveTo>
                  <a:pt x="53075" y="0"/>
                </a:moveTo>
                <a:lnTo>
                  <a:pt x="0" y="71877"/>
                </a:lnTo>
                <a:lnTo>
                  <a:pt x="86284" y="73704"/>
                </a:lnTo>
                <a:lnTo>
                  <a:pt x="71998" y="58733"/>
                </a:lnTo>
                <a:lnTo>
                  <a:pt x="61473" y="40963"/>
                </a:lnTo>
                <a:lnTo>
                  <a:pt x="55052" y="21138"/>
                </a:lnTo>
                <a:lnTo>
                  <a:pt x="53075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2843" y="1349432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59" h="73659">
                <a:moveTo>
                  <a:pt x="0" y="0"/>
                </a:moveTo>
                <a:lnTo>
                  <a:pt x="14299" y="14926"/>
                </a:lnTo>
                <a:lnTo>
                  <a:pt x="24846" y="32689"/>
                </a:lnTo>
                <a:lnTo>
                  <a:pt x="31272" y="52508"/>
                </a:lnTo>
                <a:lnTo>
                  <a:pt x="33208" y="73603"/>
                </a:lnTo>
                <a:lnTo>
                  <a:pt x="86284" y="1725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2589" y="2793374"/>
            <a:ext cx="1138555" cy="282575"/>
          </a:xfrm>
          <a:custGeom>
            <a:avLst/>
            <a:gdLst/>
            <a:ahLst/>
            <a:cxnLst/>
            <a:rect l="l" t="t" r="r" b="b"/>
            <a:pathLst>
              <a:path w="1138554" h="282575">
                <a:moveTo>
                  <a:pt x="1138011" y="0"/>
                </a:moveTo>
                <a:lnTo>
                  <a:pt x="0" y="282230"/>
                </a:lnTo>
              </a:path>
            </a:pathLst>
          </a:custGeom>
          <a:ln w="15180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3535" y="2758146"/>
            <a:ext cx="84455" cy="80010"/>
          </a:xfrm>
          <a:custGeom>
            <a:avLst/>
            <a:gdLst/>
            <a:ahLst/>
            <a:cxnLst/>
            <a:rect l="l" t="t" r="r" b="b"/>
            <a:pathLst>
              <a:path w="84454" h="80010">
                <a:moveTo>
                  <a:pt x="0" y="0"/>
                </a:moveTo>
                <a:lnTo>
                  <a:pt x="10965" y="17831"/>
                </a:lnTo>
                <a:lnTo>
                  <a:pt x="17683" y="37575"/>
                </a:lnTo>
                <a:lnTo>
                  <a:pt x="19975" y="58405"/>
                </a:lnTo>
                <a:lnTo>
                  <a:pt x="17659" y="79491"/>
                </a:lnTo>
                <a:lnTo>
                  <a:pt x="83980" y="21116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5770" y="3031341"/>
            <a:ext cx="84455" cy="80010"/>
          </a:xfrm>
          <a:custGeom>
            <a:avLst/>
            <a:gdLst/>
            <a:ahLst/>
            <a:cxnLst/>
            <a:rect l="l" t="t" r="r" b="b"/>
            <a:pathLst>
              <a:path w="84454" h="80010">
                <a:moveTo>
                  <a:pt x="66320" y="0"/>
                </a:moveTo>
                <a:lnTo>
                  <a:pt x="0" y="58374"/>
                </a:lnTo>
                <a:lnTo>
                  <a:pt x="83884" y="79491"/>
                </a:lnTo>
                <a:lnTo>
                  <a:pt x="72920" y="61717"/>
                </a:lnTo>
                <a:lnTo>
                  <a:pt x="66212" y="41991"/>
                </a:lnTo>
                <a:lnTo>
                  <a:pt x="63949" y="21143"/>
                </a:lnTo>
                <a:lnTo>
                  <a:pt x="6632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15062" y="611369"/>
            <a:ext cx="1153160" cy="1021080"/>
          </a:xfrm>
          <a:custGeom>
            <a:avLst/>
            <a:gdLst/>
            <a:ahLst/>
            <a:cxnLst/>
            <a:rect l="l" t="t" r="r" b="b"/>
            <a:pathLst>
              <a:path w="1153160" h="1021080">
                <a:moveTo>
                  <a:pt x="0" y="0"/>
                </a:moveTo>
                <a:lnTo>
                  <a:pt x="1152791" y="1021003"/>
                </a:lnTo>
              </a:path>
            </a:pathLst>
          </a:custGeom>
          <a:ln w="14862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0240" y="571674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4" h="83820">
                <a:moveTo>
                  <a:pt x="0" y="0"/>
                </a:moveTo>
                <a:lnTo>
                  <a:pt x="34360" y="83653"/>
                </a:lnTo>
                <a:lnTo>
                  <a:pt x="41276" y="63717"/>
                </a:lnTo>
                <a:lnTo>
                  <a:pt x="52188" y="46217"/>
                </a:lnTo>
                <a:lnTo>
                  <a:pt x="66590" y="31801"/>
                </a:lnTo>
                <a:lnTo>
                  <a:pt x="83980" y="21116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8695" y="1588312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4" h="83819">
                <a:moveTo>
                  <a:pt x="49524" y="0"/>
                </a:moveTo>
                <a:lnTo>
                  <a:pt x="42650" y="19950"/>
                </a:lnTo>
                <a:lnTo>
                  <a:pt x="31744" y="37474"/>
                </a:lnTo>
                <a:lnTo>
                  <a:pt x="17348" y="51895"/>
                </a:lnTo>
                <a:lnTo>
                  <a:pt x="0" y="62537"/>
                </a:lnTo>
                <a:lnTo>
                  <a:pt x="83884" y="83653"/>
                </a:lnTo>
                <a:lnTo>
                  <a:pt x="49524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9132" y="2370080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>
                <a:moveTo>
                  <a:pt x="0" y="0"/>
                </a:moveTo>
                <a:lnTo>
                  <a:pt x="238153" y="0"/>
                </a:lnTo>
              </a:path>
            </a:pathLst>
          </a:custGeom>
          <a:ln w="2243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52323" y="2370080"/>
            <a:ext cx="1160145" cy="0"/>
          </a:xfrm>
          <a:custGeom>
            <a:avLst/>
            <a:gdLst/>
            <a:ahLst/>
            <a:cxnLst/>
            <a:rect l="l" t="t" r="r" b="b"/>
            <a:pathLst>
              <a:path w="1160145">
                <a:moveTo>
                  <a:pt x="0" y="0"/>
                </a:moveTo>
                <a:lnTo>
                  <a:pt x="1159734" y="0"/>
                </a:lnTo>
              </a:path>
            </a:pathLst>
          </a:custGeom>
          <a:ln w="2243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70763" y="2332770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70" h="81914">
                <a:moveTo>
                  <a:pt x="287" y="0"/>
                </a:moveTo>
                <a:lnTo>
                  <a:pt x="7018" y="20034"/>
                </a:lnTo>
                <a:lnTo>
                  <a:pt x="9213" y="40887"/>
                </a:lnTo>
                <a:lnTo>
                  <a:pt x="6874" y="61702"/>
                </a:lnTo>
                <a:lnTo>
                  <a:pt x="0" y="81623"/>
                </a:lnTo>
                <a:lnTo>
                  <a:pt x="77262" y="41116"/>
                </a:lnTo>
                <a:lnTo>
                  <a:pt x="28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1486" y="2325765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70" h="81914">
                <a:moveTo>
                  <a:pt x="77358" y="0"/>
                </a:moveTo>
                <a:lnTo>
                  <a:pt x="0" y="40507"/>
                </a:lnTo>
                <a:lnTo>
                  <a:pt x="77070" y="81623"/>
                </a:lnTo>
                <a:lnTo>
                  <a:pt x="70285" y="61588"/>
                </a:lnTo>
                <a:lnTo>
                  <a:pt x="68072" y="40735"/>
                </a:lnTo>
                <a:lnTo>
                  <a:pt x="70429" y="19920"/>
                </a:lnTo>
                <a:lnTo>
                  <a:pt x="77358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7485" y="238150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840" y="0"/>
                </a:lnTo>
              </a:path>
            </a:pathLst>
          </a:custGeom>
          <a:ln w="29644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0723" y="238150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290" y="0"/>
                </a:lnTo>
              </a:path>
            </a:pathLst>
          </a:custGeom>
          <a:ln w="29644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2708" y="2347796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70" h="81914">
                <a:moveTo>
                  <a:pt x="479" y="0"/>
                </a:moveTo>
                <a:lnTo>
                  <a:pt x="7193" y="20034"/>
                </a:lnTo>
                <a:lnTo>
                  <a:pt x="9345" y="40887"/>
                </a:lnTo>
                <a:lnTo>
                  <a:pt x="6944" y="61702"/>
                </a:lnTo>
                <a:lnTo>
                  <a:pt x="0" y="81623"/>
                </a:lnTo>
                <a:lnTo>
                  <a:pt x="77454" y="41319"/>
                </a:lnTo>
                <a:lnTo>
                  <a:pt x="479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09925" y="2333583"/>
            <a:ext cx="77470" cy="81915"/>
          </a:xfrm>
          <a:custGeom>
            <a:avLst/>
            <a:gdLst/>
            <a:ahLst/>
            <a:cxnLst/>
            <a:rect l="l" t="t" r="r" b="b"/>
            <a:pathLst>
              <a:path w="77469" h="81914">
                <a:moveTo>
                  <a:pt x="77415" y="0"/>
                </a:moveTo>
                <a:lnTo>
                  <a:pt x="0" y="40304"/>
                </a:lnTo>
                <a:lnTo>
                  <a:pt x="76907" y="81623"/>
                </a:lnTo>
                <a:lnTo>
                  <a:pt x="70199" y="61603"/>
                </a:lnTo>
                <a:lnTo>
                  <a:pt x="68052" y="40773"/>
                </a:lnTo>
                <a:lnTo>
                  <a:pt x="70459" y="19963"/>
                </a:lnTo>
                <a:lnTo>
                  <a:pt x="77415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89087" y="3251237"/>
            <a:ext cx="969644" cy="675640"/>
          </a:xfrm>
          <a:custGeom>
            <a:avLst/>
            <a:gdLst/>
            <a:ahLst/>
            <a:cxnLst/>
            <a:rect l="l" t="t" r="r" b="b"/>
            <a:pathLst>
              <a:path w="969645" h="675639">
                <a:moveTo>
                  <a:pt x="0" y="0"/>
                </a:moveTo>
                <a:lnTo>
                  <a:pt x="969185" y="675322"/>
                </a:lnTo>
              </a:path>
            </a:pathLst>
          </a:custGeom>
          <a:ln w="1495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0330" y="3217227"/>
            <a:ext cx="85725" cy="79375"/>
          </a:xfrm>
          <a:custGeom>
            <a:avLst/>
            <a:gdLst/>
            <a:ahLst/>
            <a:cxnLst/>
            <a:rect l="l" t="t" r="r" b="b"/>
            <a:pathLst>
              <a:path w="85725" h="79375">
                <a:moveTo>
                  <a:pt x="0" y="0"/>
                </a:moveTo>
                <a:lnTo>
                  <a:pt x="43190" y="78983"/>
                </a:lnTo>
                <a:lnTo>
                  <a:pt x="47903" y="58316"/>
                </a:lnTo>
                <a:lnTo>
                  <a:pt x="56854" y="39580"/>
                </a:lnTo>
                <a:lnTo>
                  <a:pt x="69603" y="23491"/>
                </a:lnTo>
                <a:lnTo>
                  <a:pt x="85708" y="10761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1418" y="3881585"/>
            <a:ext cx="85725" cy="79375"/>
          </a:xfrm>
          <a:custGeom>
            <a:avLst/>
            <a:gdLst/>
            <a:ahLst/>
            <a:cxnLst/>
            <a:rect l="l" t="t" r="r" b="b"/>
            <a:pathLst>
              <a:path w="85725" h="79375">
                <a:moveTo>
                  <a:pt x="42422" y="0"/>
                </a:moveTo>
                <a:lnTo>
                  <a:pt x="37764" y="20666"/>
                </a:lnTo>
                <a:lnTo>
                  <a:pt x="28841" y="39390"/>
                </a:lnTo>
                <a:lnTo>
                  <a:pt x="16103" y="55449"/>
                </a:lnTo>
                <a:lnTo>
                  <a:pt x="0" y="68121"/>
                </a:lnTo>
                <a:lnTo>
                  <a:pt x="85612" y="78983"/>
                </a:lnTo>
                <a:lnTo>
                  <a:pt x="42422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8141" y="3314282"/>
            <a:ext cx="1306830" cy="1185545"/>
          </a:xfrm>
          <a:custGeom>
            <a:avLst/>
            <a:gdLst/>
            <a:ahLst/>
            <a:cxnLst/>
            <a:rect l="l" t="t" r="r" b="b"/>
            <a:pathLst>
              <a:path w="1306829" h="1185545">
                <a:moveTo>
                  <a:pt x="0" y="0"/>
                </a:moveTo>
                <a:lnTo>
                  <a:pt x="1306644" y="1185488"/>
                </a:lnTo>
              </a:path>
            </a:pathLst>
          </a:custGeom>
          <a:ln w="14852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3799" y="3273978"/>
            <a:ext cx="83820" cy="84455"/>
          </a:xfrm>
          <a:custGeom>
            <a:avLst/>
            <a:gdLst/>
            <a:ahLst/>
            <a:cxnLst/>
            <a:rect l="l" t="t" r="r" b="b"/>
            <a:pathLst>
              <a:path w="83820" h="84454">
                <a:moveTo>
                  <a:pt x="0" y="0"/>
                </a:moveTo>
                <a:lnTo>
                  <a:pt x="33400" y="84161"/>
                </a:lnTo>
                <a:lnTo>
                  <a:pt x="40529" y="64263"/>
                </a:lnTo>
                <a:lnTo>
                  <a:pt x="51636" y="46877"/>
                </a:lnTo>
                <a:lnTo>
                  <a:pt x="66197" y="32651"/>
                </a:lnTo>
                <a:lnTo>
                  <a:pt x="83692" y="22233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95435" y="4455883"/>
            <a:ext cx="83820" cy="84455"/>
          </a:xfrm>
          <a:custGeom>
            <a:avLst/>
            <a:gdLst/>
            <a:ahLst/>
            <a:cxnLst/>
            <a:rect l="l" t="t" r="r" b="b"/>
            <a:pathLst>
              <a:path w="83820" h="84454">
                <a:moveTo>
                  <a:pt x="50292" y="0"/>
                </a:moveTo>
                <a:lnTo>
                  <a:pt x="43163" y="19865"/>
                </a:lnTo>
                <a:lnTo>
                  <a:pt x="32056" y="37244"/>
                </a:lnTo>
                <a:lnTo>
                  <a:pt x="17494" y="51488"/>
                </a:lnTo>
                <a:lnTo>
                  <a:pt x="0" y="61948"/>
                </a:lnTo>
                <a:lnTo>
                  <a:pt x="83692" y="84110"/>
                </a:lnTo>
                <a:lnTo>
                  <a:pt x="50292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10743" y="3315906"/>
            <a:ext cx="1066800" cy="1172210"/>
          </a:xfrm>
          <a:custGeom>
            <a:avLst/>
            <a:gdLst/>
            <a:ahLst/>
            <a:cxnLst/>
            <a:rect l="l" t="t" r="r" b="b"/>
            <a:pathLst>
              <a:path w="1066800" h="1172210">
                <a:moveTo>
                  <a:pt x="1066699" y="0"/>
                </a:moveTo>
                <a:lnTo>
                  <a:pt x="0" y="1171813"/>
                </a:lnTo>
              </a:path>
            </a:pathLst>
          </a:custGeom>
          <a:ln w="14773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6652" y="3271440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81293" y="0"/>
                </a:moveTo>
                <a:lnTo>
                  <a:pt x="0" y="30456"/>
                </a:lnTo>
                <a:lnTo>
                  <a:pt x="18346" y="39136"/>
                </a:lnTo>
                <a:lnTo>
                  <a:pt x="34120" y="51852"/>
                </a:lnTo>
                <a:lnTo>
                  <a:pt x="46726" y="68032"/>
                </a:lnTo>
                <a:lnTo>
                  <a:pt x="55571" y="87105"/>
                </a:lnTo>
                <a:lnTo>
                  <a:pt x="81293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0240" y="4445122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25722" y="0"/>
                </a:moveTo>
                <a:lnTo>
                  <a:pt x="0" y="87105"/>
                </a:lnTo>
                <a:lnTo>
                  <a:pt x="81293" y="56618"/>
                </a:lnTo>
                <a:lnTo>
                  <a:pt x="62960" y="47964"/>
                </a:lnTo>
                <a:lnTo>
                  <a:pt x="47209" y="35249"/>
                </a:lnTo>
                <a:lnTo>
                  <a:pt x="34607" y="19064"/>
                </a:lnTo>
                <a:lnTo>
                  <a:pt x="25722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2954" y="3363215"/>
            <a:ext cx="556260" cy="831215"/>
          </a:xfrm>
          <a:custGeom>
            <a:avLst/>
            <a:gdLst/>
            <a:ahLst/>
            <a:cxnLst/>
            <a:rect l="l" t="t" r="r" b="b"/>
            <a:pathLst>
              <a:path w="556259" h="831214">
                <a:moveTo>
                  <a:pt x="0" y="0"/>
                </a:moveTo>
                <a:lnTo>
                  <a:pt x="556192" y="830812"/>
                </a:lnTo>
              </a:path>
            </a:pathLst>
          </a:custGeom>
          <a:ln w="14654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39169" y="3312860"/>
            <a:ext cx="76200" cy="90170"/>
          </a:xfrm>
          <a:custGeom>
            <a:avLst/>
            <a:gdLst/>
            <a:ahLst/>
            <a:cxnLst/>
            <a:rect l="l" t="t" r="r" b="b"/>
            <a:pathLst>
              <a:path w="76200" h="90170">
                <a:moveTo>
                  <a:pt x="0" y="0"/>
                </a:moveTo>
                <a:lnTo>
                  <a:pt x="13148" y="90151"/>
                </a:lnTo>
                <a:lnTo>
                  <a:pt x="24606" y="72724"/>
                </a:lnTo>
                <a:lnTo>
                  <a:pt x="39374" y="58704"/>
                </a:lnTo>
                <a:lnTo>
                  <a:pt x="56770" y="48606"/>
                </a:lnTo>
                <a:lnTo>
                  <a:pt x="76110" y="42943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6820" y="4154252"/>
            <a:ext cx="76200" cy="90805"/>
          </a:xfrm>
          <a:custGeom>
            <a:avLst/>
            <a:gdLst/>
            <a:ahLst/>
            <a:cxnLst/>
            <a:rect l="l" t="t" r="r" b="b"/>
            <a:pathLst>
              <a:path w="76200" h="90804">
                <a:moveTo>
                  <a:pt x="63057" y="0"/>
                </a:moveTo>
                <a:lnTo>
                  <a:pt x="51558" y="17443"/>
                </a:lnTo>
                <a:lnTo>
                  <a:pt x="36783" y="31450"/>
                </a:lnTo>
                <a:lnTo>
                  <a:pt x="19381" y="41526"/>
                </a:lnTo>
                <a:lnTo>
                  <a:pt x="0" y="47177"/>
                </a:lnTo>
                <a:lnTo>
                  <a:pt x="76110" y="90201"/>
                </a:lnTo>
                <a:lnTo>
                  <a:pt x="6305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3343" y="3384230"/>
            <a:ext cx="625475" cy="784225"/>
          </a:xfrm>
          <a:custGeom>
            <a:avLst/>
            <a:gdLst/>
            <a:ahLst/>
            <a:cxnLst/>
            <a:rect l="l" t="t" r="r" b="b"/>
            <a:pathLst>
              <a:path w="625475" h="784225">
                <a:moveTo>
                  <a:pt x="625104" y="0"/>
                </a:moveTo>
                <a:lnTo>
                  <a:pt x="0" y="784204"/>
                </a:lnTo>
              </a:path>
            </a:pathLst>
          </a:custGeom>
          <a:ln w="14719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16890" y="3337023"/>
            <a:ext cx="79375" cy="88900"/>
          </a:xfrm>
          <a:custGeom>
            <a:avLst/>
            <a:gdLst/>
            <a:ahLst/>
            <a:cxnLst/>
            <a:rect l="l" t="t" r="r" b="b"/>
            <a:pathLst>
              <a:path w="79375" h="88900">
                <a:moveTo>
                  <a:pt x="79181" y="0"/>
                </a:moveTo>
                <a:lnTo>
                  <a:pt x="0" y="36040"/>
                </a:lnTo>
                <a:lnTo>
                  <a:pt x="18831" y="43430"/>
                </a:lnTo>
                <a:lnTo>
                  <a:pt x="35331" y="55037"/>
                </a:lnTo>
                <a:lnTo>
                  <a:pt x="48899" y="70318"/>
                </a:lnTo>
                <a:lnTo>
                  <a:pt x="58930" y="88729"/>
                </a:lnTo>
                <a:lnTo>
                  <a:pt x="7918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95624" y="4126963"/>
            <a:ext cx="79375" cy="88900"/>
          </a:xfrm>
          <a:custGeom>
            <a:avLst/>
            <a:gdLst/>
            <a:ahLst/>
            <a:cxnLst/>
            <a:rect l="l" t="t" r="r" b="b"/>
            <a:pathLst>
              <a:path w="79375" h="88900">
                <a:moveTo>
                  <a:pt x="20251" y="0"/>
                </a:moveTo>
                <a:lnTo>
                  <a:pt x="0" y="88709"/>
                </a:lnTo>
                <a:lnTo>
                  <a:pt x="79277" y="52618"/>
                </a:lnTo>
                <a:lnTo>
                  <a:pt x="60431" y="45263"/>
                </a:lnTo>
                <a:lnTo>
                  <a:pt x="43897" y="33676"/>
                </a:lnTo>
                <a:lnTo>
                  <a:pt x="30297" y="18405"/>
                </a:lnTo>
                <a:lnTo>
                  <a:pt x="2025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19765" y="3260678"/>
            <a:ext cx="1005205" cy="667385"/>
          </a:xfrm>
          <a:custGeom>
            <a:avLst/>
            <a:gdLst/>
            <a:ahLst/>
            <a:cxnLst/>
            <a:rect l="l" t="t" r="r" b="b"/>
            <a:pathLst>
              <a:path w="1005204" h="667385">
                <a:moveTo>
                  <a:pt x="1004889" y="0"/>
                </a:moveTo>
                <a:lnTo>
                  <a:pt x="0" y="666794"/>
                </a:lnTo>
              </a:path>
            </a:pathLst>
          </a:custGeom>
          <a:ln w="14974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88279" y="3227887"/>
            <a:ext cx="86360" cy="78105"/>
          </a:xfrm>
          <a:custGeom>
            <a:avLst/>
            <a:gdLst/>
            <a:ahLst/>
            <a:cxnLst/>
            <a:rect l="l" t="t" r="r" b="b"/>
            <a:pathLst>
              <a:path w="86360" h="78104">
                <a:moveTo>
                  <a:pt x="85804" y="0"/>
                </a:moveTo>
                <a:lnTo>
                  <a:pt x="0" y="8832"/>
                </a:lnTo>
                <a:lnTo>
                  <a:pt x="15797" y="21904"/>
                </a:lnTo>
                <a:lnTo>
                  <a:pt x="28193" y="38260"/>
                </a:lnTo>
                <a:lnTo>
                  <a:pt x="36738" y="57186"/>
                </a:lnTo>
                <a:lnTo>
                  <a:pt x="40982" y="77968"/>
                </a:lnTo>
                <a:lnTo>
                  <a:pt x="85804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70240" y="3882295"/>
            <a:ext cx="86360" cy="78105"/>
          </a:xfrm>
          <a:custGeom>
            <a:avLst/>
            <a:gdLst/>
            <a:ahLst/>
            <a:cxnLst/>
            <a:rect l="l" t="t" r="r" b="b"/>
            <a:pathLst>
              <a:path w="86360" h="78104">
                <a:moveTo>
                  <a:pt x="44917" y="0"/>
                </a:moveTo>
                <a:lnTo>
                  <a:pt x="0" y="77968"/>
                </a:lnTo>
                <a:lnTo>
                  <a:pt x="85900" y="69136"/>
                </a:lnTo>
                <a:lnTo>
                  <a:pt x="70062" y="56063"/>
                </a:lnTo>
                <a:lnTo>
                  <a:pt x="57670" y="39707"/>
                </a:lnTo>
                <a:lnTo>
                  <a:pt x="49148" y="20781"/>
                </a:lnTo>
                <a:lnTo>
                  <a:pt x="4491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7072" y="1510750"/>
            <a:ext cx="1918335" cy="2029460"/>
          </a:xfrm>
          <a:custGeom>
            <a:avLst/>
            <a:gdLst/>
            <a:ahLst/>
            <a:cxnLst/>
            <a:rect l="l" t="t" r="r" b="b"/>
            <a:pathLst>
              <a:path w="1918335" h="2029460">
                <a:moveTo>
                  <a:pt x="959012" y="0"/>
                </a:moveTo>
                <a:lnTo>
                  <a:pt x="912542" y="1169"/>
                </a:lnTo>
                <a:lnTo>
                  <a:pt x="866644" y="4644"/>
                </a:lnTo>
                <a:lnTo>
                  <a:pt x="821367" y="10369"/>
                </a:lnTo>
                <a:lnTo>
                  <a:pt x="776762" y="18292"/>
                </a:lnTo>
                <a:lnTo>
                  <a:pt x="732879" y="28361"/>
                </a:lnTo>
                <a:lnTo>
                  <a:pt x="689768" y="40521"/>
                </a:lnTo>
                <a:lnTo>
                  <a:pt x="647479" y="54720"/>
                </a:lnTo>
                <a:lnTo>
                  <a:pt x="606063" y="70904"/>
                </a:lnTo>
                <a:lnTo>
                  <a:pt x="565570" y="89021"/>
                </a:lnTo>
                <a:lnTo>
                  <a:pt x="526049" y="109016"/>
                </a:lnTo>
                <a:lnTo>
                  <a:pt x="487552" y="130838"/>
                </a:lnTo>
                <a:lnTo>
                  <a:pt x="450128" y="154433"/>
                </a:lnTo>
                <a:lnTo>
                  <a:pt x="413828" y="179748"/>
                </a:lnTo>
                <a:lnTo>
                  <a:pt x="378701" y="206729"/>
                </a:lnTo>
                <a:lnTo>
                  <a:pt x="344799" y="235323"/>
                </a:lnTo>
                <a:lnTo>
                  <a:pt x="312171" y="265479"/>
                </a:lnTo>
                <a:lnTo>
                  <a:pt x="280867" y="297141"/>
                </a:lnTo>
                <a:lnTo>
                  <a:pt x="250938" y="330257"/>
                </a:lnTo>
                <a:lnTo>
                  <a:pt x="222434" y="364774"/>
                </a:lnTo>
                <a:lnTo>
                  <a:pt x="195405" y="400639"/>
                </a:lnTo>
                <a:lnTo>
                  <a:pt x="169901" y="437799"/>
                </a:lnTo>
                <a:lnTo>
                  <a:pt x="145973" y="476200"/>
                </a:lnTo>
                <a:lnTo>
                  <a:pt x="123670" y="515789"/>
                </a:lnTo>
                <a:lnTo>
                  <a:pt x="103044" y="556514"/>
                </a:lnTo>
                <a:lnTo>
                  <a:pt x="84143" y="598321"/>
                </a:lnTo>
                <a:lnTo>
                  <a:pt x="67019" y="641156"/>
                </a:lnTo>
                <a:lnTo>
                  <a:pt x="51721" y="684968"/>
                </a:lnTo>
                <a:lnTo>
                  <a:pt x="38300" y="729702"/>
                </a:lnTo>
                <a:lnTo>
                  <a:pt x="26807" y="775305"/>
                </a:lnTo>
                <a:lnTo>
                  <a:pt x="17290" y="821725"/>
                </a:lnTo>
                <a:lnTo>
                  <a:pt x="9801" y="868908"/>
                </a:lnTo>
                <a:lnTo>
                  <a:pt x="4389" y="916801"/>
                </a:lnTo>
                <a:lnTo>
                  <a:pt x="1105" y="965352"/>
                </a:lnTo>
                <a:lnTo>
                  <a:pt x="0" y="1014505"/>
                </a:lnTo>
                <a:lnTo>
                  <a:pt x="1105" y="1063651"/>
                </a:lnTo>
                <a:lnTo>
                  <a:pt x="4389" y="1112193"/>
                </a:lnTo>
                <a:lnTo>
                  <a:pt x="9801" y="1160078"/>
                </a:lnTo>
                <a:lnTo>
                  <a:pt x="17290" y="1207254"/>
                </a:lnTo>
                <a:lnTo>
                  <a:pt x="26807" y="1253667"/>
                </a:lnTo>
                <a:lnTo>
                  <a:pt x="38300" y="1299264"/>
                </a:lnTo>
                <a:lnTo>
                  <a:pt x="51721" y="1343993"/>
                </a:lnTo>
                <a:lnTo>
                  <a:pt x="67019" y="1387799"/>
                </a:lnTo>
                <a:lnTo>
                  <a:pt x="84143" y="1430629"/>
                </a:lnTo>
                <a:lnTo>
                  <a:pt x="103044" y="1472431"/>
                </a:lnTo>
                <a:lnTo>
                  <a:pt x="123670" y="1513152"/>
                </a:lnTo>
                <a:lnTo>
                  <a:pt x="145973" y="1552737"/>
                </a:lnTo>
                <a:lnTo>
                  <a:pt x="169901" y="1591135"/>
                </a:lnTo>
                <a:lnTo>
                  <a:pt x="195405" y="1628291"/>
                </a:lnTo>
                <a:lnTo>
                  <a:pt x="222434" y="1664153"/>
                </a:lnTo>
                <a:lnTo>
                  <a:pt x="250938" y="1698667"/>
                </a:lnTo>
                <a:lnTo>
                  <a:pt x="280867" y="1731781"/>
                </a:lnTo>
                <a:lnTo>
                  <a:pt x="312171" y="1763441"/>
                </a:lnTo>
                <a:lnTo>
                  <a:pt x="344799" y="1793595"/>
                </a:lnTo>
                <a:lnTo>
                  <a:pt x="378701" y="1822188"/>
                </a:lnTo>
                <a:lnTo>
                  <a:pt x="413828" y="1849167"/>
                </a:lnTo>
                <a:lnTo>
                  <a:pt x="450128" y="1874481"/>
                </a:lnTo>
                <a:lnTo>
                  <a:pt x="487552" y="1898075"/>
                </a:lnTo>
                <a:lnTo>
                  <a:pt x="526049" y="1919896"/>
                </a:lnTo>
                <a:lnTo>
                  <a:pt x="565570" y="1939891"/>
                </a:lnTo>
                <a:lnTo>
                  <a:pt x="606063" y="1958007"/>
                </a:lnTo>
                <a:lnTo>
                  <a:pt x="647479" y="1974190"/>
                </a:lnTo>
                <a:lnTo>
                  <a:pt x="689768" y="1988389"/>
                </a:lnTo>
                <a:lnTo>
                  <a:pt x="732879" y="2000549"/>
                </a:lnTo>
                <a:lnTo>
                  <a:pt x="776762" y="2010617"/>
                </a:lnTo>
                <a:lnTo>
                  <a:pt x="821367" y="2018540"/>
                </a:lnTo>
                <a:lnTo>
                  <a:pt x="866644" y="2024266"/>
                </a:lnTo>
                <a:lnTo>
                  <a:pt x="912542" y="2027740"/>
                </a:lnTo>
                <a:lnTo>
                  <a:pt x="959012" y="2028910"/>
                </a:lnTo>
                <a:lnTo>
                  <a:pt x="1005473" y="2027740"/>
                </a:lnTo>
                <a:lnTo>
                  <a:pt x="1051365" y="2024266"/>
                </a:lnTo>
                <a:lnTo>
                  <a:pt x="1096635" y="2018540"/>
                </a:lnTo>
                <a:lnTo>
                  <a:pt x="1141235" y="2010617"/>
                </a:lnTo>
                <a:lnTo>
                  <a:pt x="1185114" y="2000549"/>
                </a:lnTo>
                <a:lnTo>
                  <a:pt x="1228221" y="1988389"/>
                </a:lnTo>
                <a:lnTo>
                  <a:pt x="1270507" y="1974190"/>
                </a:lnTo>
                <a:lnTo>
                  <a:pt x="1311921" y="1958007"/>
                </a:lnTo>
                <a:lnTo>
                  <a:pt x="1352413" y="1939891"/>
                </a:lnTo>
                <a:lnTo>
                  <a:pt x="1391932" y="1919896"/>
                </a:lnTo>
                <a:lnTo>
                  <a:pt x="1430429" y="1898075"/>
                </a:lnTo>
                <a:lnTo>
                  <a:pt x="1467853" y="1874481"/>
                </a:lnTo>
                <a:lnTo>
                  <a:pt x="1504154" y="1849167"/>
                </a:lnTo>
                <a:lnTo>
                  <a:pt x="1539281" y="1822188"/>
                </a:lnTo>
                <a:lnTo>
                  <a:pt x="1573185" y="1793595"/>
                </a:lnTo>
                <a:lnTo>
                  <a:pt x="1605815" y="1763441"/>
                </a:lnTo>
                <a:lnTo>
                  <a:pt x="1637120" y="1731781"/>
                </a:lnTo>
                <a:lnTo>
                  <a:pt x="1667052" y="1698667"/>
                </a:lnTo>
                <a:lnTo>
                  <a:pt x="1695558" y="1664153"/>
                </a:lnTo>
                <a:lnTo>
                  <a:pt x="1722590" y="1628291"/>
                </a:lnTo>
                <a:lnTo>
                  <a:pt x="1748097" y="1591135"/>
                </a:lnTo>
                <a:lnTo>
                  <a:pt x="1772028" y="1552737"/>
                </a:lnTo>
                <a:lnTo>
                  <a:pt x="1794333" y="1513152"/>
                </a:lnTo>
                <a:lnTo>
                  <a:pt x="1814962" y="1472431"/>
                </a:lnTo>
                <a:lnTo>
                  <a:pt x="1833866" y="1430629"/>
                </a:lnTo>
                <a:lnTo>
                  <a:pt x="1850993" y="1387799"/>
                </a:lnTo>
                <a:lnTo>
                  <a:pt x="1866293" y="1343993"/>
                </a:lnTo>
                <a:lnTo>
                  <a:pt x="1879716" y="1299264"/>
                </a:lnTo>
                <a:lnTo>
                  <a:pt x="1891212" y="1253667"/>
                </a:lnTo>
                <a:lnTo>
                  <a:pt x="1900730" y="1207254"/>
                </a:lnTo>
                <a:lnTo>
                  <a:pt x="1908221" y="1160078"/>
                </a:lnTo>
                <a:lnTo>
                  <a:pt x="1913634" y="1112193"/>
                </a:lnTo>
                <a:lnTo>
                  <a:pt x="1916918" y="1063651"/>
                </a:lnTo>
                <a:lnTo>
                  <a:pt x="1918024" y="1014505"/>
                </a:lnTo>
                <a:lnTo>
                  <a:pt x="1916918" y="965352"/>
                </a:lnTo>
                <a:lnTo>
                  <a:pt x="1913634" y="916801"/>
                </a:lnTo>
                <a:lnTo>
                  <a:pt x="1908221" y="868908"/>
                </a:lnTo>
                <a:lnTo>
                  <a:pt x="1900730" y="821725"/>
                </a:lnTo>
                <a:lnTo>
                  <a:pt x="1891212" y="775305"/>
                </a:lnTo>
                <a:lnTo>
                  <a:pt x="1879716" y="729702"/>
                </a:lnTo>
                <a:lnTo>
                  <a:pt x="1866293" y="684968"/>
                </a:lnTo>
                <a:lnTo>
                  <a:pt x="1850993" y="641156"/>
                </a:lnTo>
                <a:lnTo>
                  <a:pt x="1833866" y="598321"/>
                </a:lnTo>
                <a:lnTo>
                  <a:pt x="1814962" y="556514"/>
                </a:lnTo>
                <a:lnTo>
                  <a:pt x="1794333" y="515789"/>
                </a:lnTo>
                <a:lnTo>
                  <a:pt x="1772028" y="476200"/>
                </a:lnTo>
                <a:lnTo>
                  <a:pt x="1748097" y="437799"/>
                </a:lnTo>
                <a:lnTo>
                  <a:pt x="1722590" y="400639"/>
                </a:lnTo>
                <a:lnTo>
                  <a:pt x="1695558" y="364774"/>
                </a:lnTo>
                <a:lnTo>
                  <a:pt x="1667052" y="330257"/>
                </a:lnTo>
                <a:lnTo>
                  <a:pt x="1637120" y="297141"/>
                </a:lnTo>
                <a:lnTo>
                  <a:pt x="1605815" y="265479"/>
                </a:lnTo>
                <a:lnTo>
                  <a:pt x="1573185" y="235323"/>
                </a:lnTo>
                <a:lnTo>
                  <a:pt x="1539281" y="206729"/>
                </a:lnTo>
                <a:lnTo>
                  <a:pt x="1504154" y="179748"/>
                </a:lnTo>
                <a:lnTo>
                  <a:pt x="1467853" y="154433"/>
                </a:lnTo>
                <a:lnTo>
                  <a:pt x="1430429" y="130838"/>
                </a:lnTo>
                <a:lnTo>
                  <a:pt x="1391932" y="109016"/>
                </a:lnTo>
                <a:lnTo>
                  <a:pt x="1352413" y="89021"/>
                </a:lnTo>
                <a:lnTo>
                  <a:pt x="1311921" y="70904"/>
                </a:lnTo>
                <a:lnTo>
                  <a:pt x="1270507" y="54720"/>
                </a:lnTo>
                <a:lnTo>
                  <a:pt x="1228221" y="40521"/>
                </a:lnTo>
                <a:lnTo>
                  <a:pt x="1185114" y="28361"/>
                </a:lnTo>
                <a:lnTo>
                  <a:pt x="1141235" y="18292"/>
                </a:lnTo>
                <a:lnTo>
                  <a:pt x="1096635" y="10369"/>
                </a:lnTo>
                <a:lnTo>
                  <a:pt x="1051365" y="4644"/>
                </a:lnTo>
                <a:lnTo>
                  <a:pt x="1005473" y="1169"/>
                </a:lnTo>
                <a:lnTo>
                  <a:pt x="959012" y="0"/>
                </a:lnTo>
                <a:close/>
              </a:path>
            </a:pathLst>
          </a:custGeom>
          <a:solidFill>
            <a:srgbClr val="CDCDCD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07072" y="2131770"/>
            <a:ext cx="75565" cy="393700"/>
          </a:xfrm>
          <a:custGeom>
            <a:avLst/>
            <a:gdLst/>
            <a:ahLst/>
            <a:cxnLst/>
            <a:rect l="l" t="t" r="r" b="b"/>
            <a:pathLst>
              <a:path w="75564" h="393700">
                <a:moveTo>
                  <a:pt x="0" y="393485"/>
                </a:moveTo>
                <a:lnTo>
                  <a:pt x="1105" y="344331"/>
                </a:lnTo>
                <a:lnTo>
                  <a:pt x="4389" y="295781"/>
                </a:lnTo>
                <a:lnTo>
                  <a:pt x="9801" y="247888"/>
                </a:lnTo>
                <a:lnTo>
                  <a:pt x="17290" y="200705"/>
                </a:lnTo>
                <a:lnTo>
                  <a:pt x="26807" y="154285"/>
                </a:lnTo>
                <a:lnTo>
                  <a:pt x="38300" y="108681"/>
                </a:lnTo>
                <a:lnTo>
                  <a:pt x="51721" y="63947"/>
                </a:lnTo>
                <a:lnTo>
                  <a:pt x="67019" y="20136"/>
                </a:lnTo>
                <a:lnTo>
                  <a:pt x="75069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7038" y="2097315"/>
            <a:ext cx="9525" cy="22225"/>
          </a:xfrm>
          <a:custGeom>
            <a:avLst/>
            <a:gdLst/>
            <a:ahLst/>
            <a:cxnLst/>
            <a:rect l="l" t="t" r="r" b="b"/>
            <a:pathLst>
              <a:path w="9525" h="22225">
                <a:moveTo>
                  <a:pt x="0" y="22206"/>
                </a:moveTo>
                <a:lnTo>
                  <a:pt x="4177" y="11755"/>
                </a:lnTo>
                <a:lnTo>
                  <a:pt x="9492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06038" y="2054214"/>
            <a:ext cx="10795" cy="22225"/>
          </a:xfrm>
          <a:custGeom>
            <a:avLst/>
            <a:gdLst/>
            <a:ahLst/>
            <a:cxnLst/>
            <a:rect l="l" t="t" r="r" b="b"/>
            <a:pathLst>
              <a:path w="10795" h="22225">
                <a:moveTo>
                  <a:pt x="0" y="22071"/>
                </a:moveTo>
                <a:lnTo>
                  <a:pt x="4078" y="13050"/>
                </a:lnTo>
                <a:lnTo>
                  <a:pt x="10688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6884" y="2012184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4" h="22225">
                <a:moveTo>
                  <a:pt x="0" y="21973"/>
                </a:moveTo>
                <a:lnTo>
                  <a:pt x="3858" y="14355"/>
                </a:lnTo>
                <a:lnTo>
                  <a:pt x="11945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49525" y="1971230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5" h="22225">
                <a:moveTo>
                  <a:pt x="0" y="21969"/>
                </a:moveTo>
                <a:lnTo>
                  <a:pt x="3520" y="15719"/>
                </a:lnTo>
                <a:lnTo>
                  <a:pt x="13315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3907" y="1931290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0" y="22180"/>
                </a:moveTo>
                <a:lnTo>
                  <a:pt x="3066" y="17258"/>
                </a:lnTo>
                <a:lnTo>
                  <a:pt x="14911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99977" y="1892109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4">
                <a:moveTo>
                  <a:pt x="0" y="22923"/>
                </a:moveTo>
                <a:lnTo>
                  <a:pt x="2500" y="19280"/>
                </a:lnTo>
                <a:lnTo>
                  <a:pt x="1703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7682" y="1852573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0" y="25372"/>
                </a:moveTo>
                <a:lnTo>
                  <a:pt x="1824" y="22951"/>
                </a:lnTo>
                <a:lnTo>
                  <a:pt x="20777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56968" y="1775054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5" h="67310">
                <a:moveTo>
                  <a:pt x="0" y="67216"/>
                </a:moveTo>
                <a:lnTo>
                  <a:pt x="1043" y="65953"/>
                </a:lnTo>
                <a:lnTo>
                  <a:pt x="30972" y="32836"/>
                </a:lnTo>
                <a:lnTo>
                  <a:pt x="62276" y="1174"/>
                </a:lnTo>
                <a:lnTo>
                  <a:pt x="63547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29146" y="1743999"/>
            <a:ext cx="25400" cy="23495"/>
          </a:xfrm>
          <a:custGeom>
            <a:avLst/>
            <a:gdLst/>
            <a:ahLst/>
            <a:cxnLst/>
            <a:rect l="l" t="t" r="r" b="b"/>
            <a:pathLst>
              <a:path w="25400" h="23494">
                <a:moveTo>
                  <a:pt x="0" y="23078"/>
                </a:moveTo>
                <a:lnTo>
                  <a:pt x="22726" y="2074"/>
                </a:lnTo>
                <a:lnTo>
                  <a:pt x="25185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66371" y="1714615"/>
            <a:ext cx="23495" cy="19685"/>
          </a:xfrm>
          <a:custGeom>
            <a:avLst/>
            <a:gdLst/>
            <a:ahLst/>
            <a:cxnLst/>
            <a:rect l="l" t="t" r="r" b="b"/>
            <a:pathLst>
              <a:path w="23495" h="19685">
                <a:moveTo>
                  <a:pt x="0" y="19229"/>
                </a:moveTo>
                <a:lnTo>
                  <a:pt x="19403" y="2863"/>
                </a:lnTo>
                <a:lnTo>
                  <a:pt x="23131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03347" y="1686961"/>
            <a:ext cx="22860" cy="17145"/>
          </a:xfrm>
          <a:custGeom>
            <a:avLst/>
            <a:gdLst/>
            <a:ahLst/>
            <a:cxnLst/>
            <a:rect l="l" t="t" r="r" b="b"/>
            <a:pathLst>
              <a:path w="22860" h="17144">
                <a:moveTo>
                  <a:pt x="0" y="17019"/>
                </a:moveTo>
                <a:lnTo>
                  <a:pt x="17553" y="3536"/>
                </a:lnTo>
                <a:lnTo>
                  <a:pt x="22624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1066" y="1661095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60" h="15875">
                <a:moveTo>
                  <a:pt x="0" y="15340"/>
                </a:moveTo>
                <a:lnTo>
                  <a:pt x="16134" y="4088"/>
                </a:lnTo>
                <a:lnTo>
                  <a:pt x="22619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79759" y="1637072"/>
            <a:ext cx="22860" cy="13970"/>
          </a:xfrm>
          <a:custGeom>
            <a:avLst/>
            <a:gdLst/>
            <a:ahLst/>
            <a:cxnLst/>
            <a:rect l="l" t="t" r="r" b="b"/>
            <a:pathLst>
              <a:path w="22860" h="13969">
                <a:moveTo>
                  <a:pt x="0" y="13888"/>
                </a:moveTo>
                <a:lnTo>
                  <a:pt x="14865" y="4516"/>
                </a:lnTo>
                <a:lnTo>
                  <a:pt x="22833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19480" y="1614951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0" y="12548"/>
                </a:moveTo>
                <a:lnTo>
                  <a:pt x="13641" y="4815"/>
                </a:lnTo>
                <a:lnTo>
                  <a:pt x="23159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0226" y="1594788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29" h="11430">
                <a:moveTo>
                  <a:pt x="0" y="11265"/>
                </a:moveTo>
                <a:lnTo>
                  <a:pt x="12416" y="4982"/>
                </a:lnTo>
                <a:lnTo>
                  <a:pt x="23554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01966" y="1576640"/>
            <a:ext cx="24130" cy="10160"/>
          </a:xfrm>
          <a:custGeom>
            <a:avLst/>
            <a:gdLst/>
            <a:ahLst/>
            <a:cxnLst/>
            <a:rect l="l" t="t" r="r" b="b"/>
            <a:pathLst>
              <a:path w="24129" h="10159">
                <a:moveTo>
                  <a:pt x="0" y="10011"/>
                </a:moveTo>
                <a:lnTo>
                  <a:pt x="11169" y="5014"/>
                </a:lnTo>
                <a:lnTo>
                  <a:pt x="24001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44661" y="1560563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90">
                <a:moveTo>
                  <a:pt x="0" y="8772"/>
                </a:moveTo>
                <a:lnTo>
                  <a:pt x="9891" y="4906"/>
                </a:lnTo>
                <a:lnTo>
                  <a:pt x="24505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8265" y="1546614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0" y="7537"/>
                </a:moveTo>
                <a:lnTo>
                  <a:pt x="8576" y="4657"/>
                </a:lnTo>
                <a:lnTo>
                  <a:pt x="25088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32727" y="1534848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5" h="6350">
                <a:moveTo>
                  <a:pt x="0" y="6300"/>
                </a:moveTo>
                <a:lnTo>
                  <a:pt x="7225" y="4262"/>
                </a:lnTo>
                <a:lnTo>
                  <a:pt x="25804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77996" y="1525323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80">
                <a:moveTo>
                  <a:pt x="0" y="5059"/>
                </a:moveTo>
                <a:lnTo>
                  <a:pt x="5839" y="3719"/>
                </a:lnTo>
                <a:lnTo>
                  <a:pt x="2678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24019" y="1518093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09">
                <a:moveTo>
                  <a:pt x="0" y="3810"/>
                </a:moveTo>
                <a:lnTo>
                  <a:pt x="4420" y="3025"/>
                </a:lnTo>
                <a:lnTo>
                  <a:pt x="28346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70745" y="1513217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0" y="2552"/>
                </a:moveTo>
                <a:lnTo>
                  <a:pt x="2972" y="2176"/>
                </a:lnTo>
                <a:lnTo>
                  <a:pt x="31731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18117" y="1510750"/>
            <a:ext cx="48260" cy="1905"/>
          </a:xfrm>
          <a:custGeom>
            <a:avLst/>
            <a:gdLst/>
            <a:ahLst/>
            <a:cxnLst/>
            <a:rect l="l" t="t" r="r" b="b"/>
            <a:pathLst>
              <a:path w="48260" h="1905">
                <a:moveTo>
                  <a:pt x="0" y="1283"/>
                </a:moveTo>
                <a:lnTo>
                  <a:pt x="1498" y="1169"/>
                </a:lnTo>
                <a:lnTo>
                  <a:pt x="47967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8119" y="3538377"/>
            <a:ext cx="48260" cy="1905"/>
          </a:xfrm>
          <a:custGeom>
            <a:avLst/>
            <a:gdLst/>
            <a:ahLst/>
            <a:cxnLst/>
            <a:rect l="l" t="t" r="r" b="b"/>
            <a:pathLst>
              <a:path w="48260" h="1904">
                <a:moveTo>
                  <a:pt x="47941" y="1282"/>
                </a:moveTo>
                <a:lnTo>
                  <a:pt x="1495" y="113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70746" y="3534640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31705" y="2550"/>
                </a:moveTo>
                <a:lnTo>
                  <a:pt x="2970" y="375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24020" y="3528505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28336" y="3809"/>
                </a:moveTo>
                <a:lnTo>
                  <a:pt x="4419" y="785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77994" y="3520027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79">
                <a:moveTo>
                  <a:pt x="26781" y="5059"/>
                </a:moveTo>
                <a:lnTo>
                  <a:pt x="5840" y="134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2720" y="3509259"/>
            <a:ext cx="26034" cy="6350"/>
          </a:xfrm>
          <a:custGeom>
            <a:avLst/>
            <a:gdLst/>
            <a:ahLst/>
            <a:cxnLst/>
            <a:rect l="l" t="t" r="r" b="b"/>
            <a:pathLst>
              <a:path w="26035" h="6350">
                <a:moveTo>
                  <a:pt x="25820" y="6304"/>
                </a:moveTo>
                <a:lnTo>
                  <a:pt x="7231" y="2039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88250" y="3496255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20">
                <a:moveTo>
                  <a:pt x="25121" y="7547"/>
                </a:moveTo>
                <a:lnTo>
                  <a:pt x="8590" y="2884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4634" y="3481065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24561" y="8792"/>
                </a:moveTo>
                <a:lnTo>
                  <a:pt x="9917" y="3875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01921" y="3463739"/>
            <a:ext cx="24130" cy="10160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24087" y="10047"/>
                </a:moveTo>
                <a:lnTo>
                  <a:pt x="11214" y="5017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60154" y="3444322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29" h="11429">
                <a:moveTo>
                  <a:pt x="23677" y="11324"/>
                </a:moveTo>
                <a:lnTo>
                  <a:pt x="12488" y="6318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19369" y="3422850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23334" y="12642"/>
                </a:moveTo>
                <a:lnTo>
                  <a:pt x="13752" y="7795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79591" y="3399346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5" h="14604">
                <a:moveTo>
                  <a:pt x="23077" y="14037"/>
                </a:moveTo>
                <a:lnTo>
                  <a:pt x="15033" y="9478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40811" y="3373802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5" h="15875">
                <a:moveTo>
                  <a:pt x="22961" y="15572"/>
                </a:moveTo>
                <a:lnTo>
                  <a:pt x="16389" y="11429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02951" y="3346131"/>
            <a:ext cx="23495" cy="17780"/>
          </a:xfrm>
          <a:custGeom>
            <a:avLst/>
            <a:gdLst/>
            <a:ahLst/>
            <a:cxnLst/>
            <a:rect l="l" t="t" r="r" b="b"/>
            <a:pathLst>
              <a:path w="23495" h="17779">
                <a:moveTo>
                  <a:pt x="23118" y="17390"/>
                </a:moveTo>
                <a:lnTo>
                  <a:pt x="17949" y="13786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65717" y="3316022"/>
            <a:ext cx="24130" cy="20320"/>
          </a:xfrm>
          <a:custGeom>
            <a:avLst/>
            <a:gdLst/>
            <a:ahLst/>
            <a:cxnLst/>
            <a:rect l="l" t="t" r="r" b="b"/>
            <a:pathLst>
              <a:path w="24129" h="20320">
                <a:moveTo>
                  <a:pt x="23892" y="19862"/>
                </a:moveTo>
                <a:lnTo>
                  <a:pt x="20057" y="16916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27882" y="3282174"/>
            <a:ext cx="26670" cy="24765"/>
          </a:xfrm>
          <a:custGeom>
            <a:avLst/>
            <a:gdLst/>
            <a:ahLst/>
            <a:cxnLst/>
            <a:rect l="l" t="t" r="r" b="b"/>
            <a:pathLst>
              <a:path w="26670" h="24764">
                <a:moveTo>
                  <a:pt x="26565" y="24342"/>
                </a:moveTo>
                <a:lnTo>
                  <a:pt x="23989" y="2217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56820" y="3207975"/>
            <a:ext cx="64135" cy="67945"/>
          </a:xfrm>
          <a:custGeom>
            <a:avLst/>
            <a:gdLst/>
            <a:ahLst/>
            <a:cxnLst/>
            <a:rect l="l" t="t" r="r" b="b"/>
            <a:pathLst>
              <a:path w="64135" h="67945">
                <a:moveTo>
                  <a:pt x="63818" y="67505"/>
                </a:moveTo>
                <a:lnTo>
                  <a:pt x="62424" y="66216"/>
                </a:lnTo>
                <a:lnTo>
                  <a:pt x="31120" y="34556"/>
                </a:lnTo>
                <a:lnTo>
                  <a:pt x="1191" y="1442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27514" y="3172259"/>
            <a:ext cx="22860" cy="27940"/>
          </a:xfrm>
          <a:custGeom>
            <a:avLst/>
            <a:gdLst/>
            <a:ahLst/>
            <a:cxnLst/>
            <a:rect l="l" t="t" r="r" b="b"/>
            <a:pathLst>
              <a:path w="22860" h="27939">
                <a:moveTo>
                  <a:pt x="22487" y="27460"/>
                </a:moveTo>
                <a:lnTo>
                  <a:pt x="1993" y="2644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99789" y="3135124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4">
                <a:moveTo>
                  <a:pt x="18205" y="24505"/>
                </a:moveTo>
                <a:lnTo>
                  <a:pt x="2688" y="3917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73700" y="3096631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15848" y="23573"/>
                </a:moveTo>
                <a:lnTo>
                  <a:pt x="3273" y="5253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49301" y="3056841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4" h="23494">
                <a:moveTo>
                  <a:pt x="14113" y="23285"/>
                </a:moveTo>
                <a:lnTo>
                  <a:pt x="3744" y="6646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26646" y="3015813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4">
                <a:moveTo>
                  <a:pt x="12647" y="23264"/>
                </a:moveTo>
                <a:lnTo>
                  <a:pt x="4097" y="8088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05788" y="2973609"/>
            <a:ext cx="11430" cy="23495"/>
          </a:xfrm>
          <a:custGeom>
            <a:avLst/>
            <a:gdLst/>
            <a:ahLst/>
            <a:cxnLst/>
            <a:rect l="l" t="t" r="r" b="b"/>
            <a:pathLst>
              <a:path w="11429" h="23494">
                <a:moveTo>
                  <a:pt x="11314" y="23364"/>
                </a:moveTo>
                <a:lnTo>
                  <a:pt x="4328" y="9572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86782" y="2930289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30">
                <a:moveTo>
                  <a:pt x="10053" y="23519"/>
                </a:moveTo>
                <a:lnTo>
                  <a:pt x="4434" y="1109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07072" y="2525256"/>
            <a:ext cx="75565" cy="393700"/>
          </a:xfrm>
          <a:custGeom>
            <a:avLst/>
            <a:gdLst/>
            <a:ahLst/>
            <a:cxnLst/>
            <a:rect l="l" t="t" r="r" b="b"/>
            <a:pathLst>
              <a:path w="75564" h="393700">
                <a:moveTo>
                  <a:pt x="75084" y="393465"/>
                </a:moveTo>
                <a:lnTo>
                  <a:pt x="51721" y="329486"/>
                </a:lnTo>
                <a:lnTo>
                  <a:pt x="38300" y="284758"/>
                </a:lnTo>
                <a:lnTo>
                  <a:pt x="26807" y="239161"/>
                </a:lnTo>
                <a:lnTo>
                  <a:pt x="17290" y="192748"/>
                </a:lnTo>
                <a:lnTo>
                  <a:pt x="9801" y="145572"/>
                </a:lnTo>
                <a:lnTo>
                  <a:pt x="4389" y="97686"/>
                </a:lnTo>
                <a:lnTo>
                  <a:pt x="1105" y="49144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66088" y="1510750"/>
            <a:ext cx="959485" cy="1898650"/>
          </a:xfrm>
          <a:custGeom>
            <a:avLst/>
            <a:gdLst/>
            <a:ahLst/>
            <a:cxnLst/>
            <a:rect l="l" t="t" r="r" b="b"/>
            <a:pathLst>
              <a:path w="959485" h="1898650">
                <a:moveTo>
                  <a:pt x="0" y="0"/>
                </a:moveTo>
                <a:lnTo>
                  <a:pt x="46458" y="1169"/>
                </a:lnTo>
                <a:lnTo>
                  <a:pt x="92349" y="4644"/>
                </a:lnTo>
                <a:lnTo>
                  <a:pt x="137620" y="10369"/>
                </a:lnTo>
                <a:lnTo>
                  <a:pt x="182220" y="18292"/>
                </a:lnTo>
                <a:lnTo>
                  <a:pt x="226098" y="28361"/>
                </a:lnTo>
                <a:lnTo>
                  <a:pt x="269206" y="40521"/>
                </a:lnTo>
                <a:lnTo>
                  <a:pt x="311491" y="54720"/>
                </a:lnTo>
                <a:lnTo>
                  <a:pt x="352905" y="70904"/>
                </a:lnTo>
                <a:lnTo>
                  <a:pt x="393397" y="89021"/>
                </a:lnTo>
                <a:lnTo>
                  <a:pt x="432917" y="109016"/>
                </a:lnTo>
                <a:lnTo>
                  <a:pt x="471413" y="130838"/>
                </a:lnTo>
                <a:lnTo>
                  <a:pt x="508837" y="154433"/>
                </a:lnTo>
                <a:lnTo>
                  <a:pt x="545138" y="179748"/>
                </a:lnTo>
                <a:lnTo>
                  <a:pt x="580266" y="206729"/>
                </a:lnTo>
                <a:lnTo>
                  <a:pt x="614169" y="235323"/>
                </a:lnTo>
                <a:lnTo>
                  <a:pt x="646799" y="265478"/>
                </a:lnTo>
                <a:lnTo>
                  <a:pt x="678105" y="297141"/>
                </a:lnTo>
                <a:lnTo>
                  <a:pt x="708036" y="330257"/>
                </a:lnTo>
                <a:lnTo>
                  <a:pt x="736543" y="364774"/>
                </a:lnTo>
                <a:lnTo>
                  <a:pt x="763574" y="400639"/>
                </a:lnTo>
                <a:lnTo>
                  <a:pt x="789081" y="437799"/>
                </a:lnTo>
                <a:lnTo>
                  <a:pt x="813012" y="476200"/>
                </a:lnTo>
                <a:lnTo>
                  <a:pt x="835317" y="515789"/>
                </a:lnTo>
                <a:lnTo>
                  <a:pt x="855947" y="556514"/>
                </a:lnTo>
                <a:lnTo>
                  <a:pt x="874850" y="598321"/>
                </a:lnTo>
                <a:lnTo>
                  <a:pt x="891977" y="641156"/>
                </a:lnTo>
                <a:lnTo>
                  <a:pt x="907277" y="684968"/>
                </a:lnTo>
                <a:lnTo>
                  <a:pt x="920700" y="729702"/>
                </a:lnTo>
                <a:lnTo>
                  <a:pt x="932196" y="775305"/>
                </a:lnTo>
                <a:lnTo>
                  <a:pt x="941715" y="821725"/>
                </a:lnTo>
                <a:lnTo>
                  <a:pt x="949205" y="868908"/>
                </a:lnTo>
                <a:lnTo>
                  <a:pt x="954618" y="916801"/>
                </a:lnTo>
                <a:lnTo>
                  <a:pt x="957902" y="965351"/>
                </a:lnTo>
                <a:lnTo>
                  <a:pt x="959008" y="1014505"/>
                </a:lnTo>
                <a:lnTo>
                  <a:pt x="957902" y="1063651"/>
                </a:lnTo>
                <a:lnTo>
                  <a:pt x="954618" y="1112192"/>
                </a:lnTo>
                <a:lnTo>
                  <a:pt x="949205" y="1160078"/>
                </a:lnTo>
                <a:lnTo>
                  <a:pt x="941715" y="1207254"/>
                </a:lnTo>
                <a:lnTo>
                  <a:pt x="932196" y="1253667"/>
                </a:lnTo>
                <a:lnTo>
                  <a:pt x="920700" y="1299264"/>
                </a:lnTo>
                <a:lnTo>
                  <a:pt x="907277" y="1343992"/>
                </a:lnTo>
                <a:lnTo>
                  <a:pt x="891977" y="1387798"/>
                </a:lnTo>
                <a:lnTo>
                  <a:pt x="874850" y="1430629"/>
                </a:lnTo>
                <a:lnTo>
                  <a:pt x="855947" y="1472431"/>
                </a:lnTo>
                <a:lnTo>
                  <a:pt x="835317" y="1513151"/>
                </a:lnTo>
                <a:lnTo>
                  <a:pt x="813012" y="1552737"/>
                </a:lnTo>
                <a:lnTo>
                  <a:pt x="789081" y="1591134"/>
                </a:lnTo>
                <a:lnTo>
                  <a:pt x="763574" y="1628291"/>
                </a:lnTo>
                <a:lnTo>
                  <a:pt x="736543" y="1664153"/>
                </a:lnTo>
                <a:lnTo>
                  <a:pt x="708036" y="1698667"/>
                </a:lnTo>
                <a:lnTo>
                  <a:pt x="678105" y="1731781"/>
                </a:lnTo>
                <a:lnTo>
                  <a:pt x="646799" y="1763441"/>
                </a:lnTo>
                <a:lnTo>
                  <a:pt x="614169" y="1793595"/>
                </a:lnTo>
                <a:lnTo>
                  <a:pt x="580266" y="1822188"/>
                </a:lnTo>
                <a:lnTo>
                  <a:pt x="545138" y="1849167"/>
                </a:lnTo>
                <a:lnTo>
                  <a:pt x="508837" y="1874481"/>
                </a:lnTo>
                <a:lnTo>
                  <a:pt x="471413" y="1898074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93252" y="1496130"/>
            <a:ext cx="1918024" cy="2028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93252" y="1496130"/>
            <a:ext cx="1918335" cy="2029460"/>
          </a:xfrm>
          <a:custGeom>
            <a:avLst/>
            <a:gdLst/>
            <a:ahLst/>
            <a:cxnLst/>
            <a:rect l="l" t="t" r="r" b="b"/>
            <a:pathLst>
              <a:path w="1918335" h="2029460">
                <a:moveTo>
                  <a:pt x="0" y="1014505"/>
                </a:moveTo>
                <a:lnTo>
                  <a:pt x="1105" y="965352"/>
                </a:lnTo>
                <a:lnTo>
                  <a:pt x="4389" y="916801"/>
                </a:lnTo>
                <a:lnTo>
                  <a:pt x="9801" y="868908"/>
                </a:lnTo>
                <a:lnTo>
                  <a:pt x="17290" y="821725"/>
                </a:lnTo>
                <a:lnTo>
                  <a:pt x="26807" y="775305"/>
                </a:lnTo>
                <a:lnTo>
                  <a:pt x="38300" y="729702"/>
                </a:lnTo>
                <a:lnTo>
                  <a:pt x="51721" y="684968"/>
                </a:lnTo>
                <a:lnTo>
                  <a:pt x="67019" y="641156"/>
                </a:lnTo>
                <a:lnTo>
                  <a:pt x="84143" y="598321"/>
                </a:lnTo>
                <a:lnTo>
                  <a:pt x="103044" y="556514"/>
                </a:lnTo>
                <a:lnTo>
                  <a:pt x="123670" y="515789"/>
                </a:lnTo>
                <a:lnTo>
                  <a:pt x="145973" y="476200"/>
                </a:lnTo>
                <a:lnTo>
                  <a:pt x="169901" y="437799"/>
                </a:lnTo>
                <a:lnTo>
                  <a:pt x="195405" y="400639"/>
                </a:lnTo>
                <a:lnTo>
                  <a:pt x="222434" y="364774"/>
                </a:lnTo>
                <a:lnTo>
                  <a:pt x="250938" y="330257"/>
                </a:lnTo>
                <a:lnTo>
                  <a:pt x="280867" y="297141"/>
                </a:lnTo>
                <a:lnTo>
                  <a:pt x="312171" y="265479"/>
                </a:lnTo>
                <a:lnTo>
                  <a:pt x="344799" y="235323"/>
                </a:lnTo>
                <a:lnTo>
                  <a:pt x="378701" y="206729"/>
                </a:lnTo>
                <a:lnTo>
                  <a:pt x="413828" y="179748"/>
                </a:lnTo>
                <a:lnTo>
                  <a:pt x="450128" y="154433"/>
                </a:lnTo>
                <a:lnTo>
                  <a:pt x="487552" y="130838"/>
                </a:lnTo>
                <a:lnTo>
                  <a:pt x="526049" y="109016"/>
                </a:lnTo>
                <a:lnTo>
                  <a:pt x="565570" y="89021"/>
                </a:lnTo>
                <a:lnTo>
                  <a:pt x="606063" y="70904"/>
                </a:lnTo>
                <a:lnTo>
                  <a:pt x="647479" y="54720"/>
                </a:lnTo>
                <a:lnTo>
                  <a:pt x="689768" y="40521"/>
                </a:lnTo>
                <a:lnTo>
                  <a:pt x="732879" y="28361"/>
                </a:lnTo>
                <a:lnTo>
                  <a:pt x="776762" y="18292"/>
                </a:lnTo>
                <a:lnTo>
                  <a:pt x="821367" y="10369"/>
                </a:lnTo>
                <a:lnTo>
                  <a:pt x="866644" y="4644"/>
                </a:lnTo>
                <a:lnTo>
                  <a:pt x="912542" y="1169"/>
                </a:lnTo>
                <a:lnTo>
                  <a:pt x="959012" y="0"/>
                </a:lnTo>
                <a:lnTo>
                  <a:pt x="1005473" y="1169"/>
                </a:lnTo>
                <a:lnTo>
                  <a:pt x="1051365" y="4644"/>
                </a:lnTo>
                <a:lnTo>
                  <a:pt x="1096635" y="10369"/>
                </a:lnTo>
                <a:lnTo>
                  <a:pt x="1141235" y="18292"/>
                </a:lnTo>
                <a:lnTo>
                  <a:pt x="1185114" y="28361"/>
                </a:lnTo>
                <a:lnTo>
                  <a:pt x="1228221" y="40521"/>
                </a:lnTo>
                <a:lnTo>
                  <a:pt x="1270507" y="54720"/>
                </a:lnTo>
                <a:lnTo>
                  <a:pt x="1311921" y="70904"/>
                </a:lnTo>
                <a:lnTo>
                  <a:pt x="1352413" y="89021"/>
                </a:lnTo>
                <a:lnTo>
                  <a:pt x="1391932" y="109016"/>
                </a:lnTo>
                <a:lnTo>
                  <a:pt x="1430429" y="130838"/>
                </a:lnTo>
                <a:lnTo>
                  <a:pt x="1467853" y="154433"/>
                </a:lnTo>
                <a:lnTo>
                  <a:pt x="1504154" y="179748"/>
                </a:lnTo>
                <a:lnTo>
                  <a:pt x="1539281" y="206729"/>
                </a:lnTo>
                <a:lnTo>
                  <a:pt x="1573185" y="235323"/>
                </a:lnTo>
                <a:lnTo>
                  <a:pt x="1605815" y="265479"/>
                </a:lnTo>
                <a:lnTo>
                  <a:pt x="1637120" y="297141"/>
                </a:lnTo>
                <a:lnTo>
                  <a:pt x="1667052" y="330257"/>
                </a:lnTo>
                <a:lnTo>
                  <a:pt x="1695558" y="364774"/>
                </a:lnTo>
                <a:lnTo>
                  <a:pt x="1722590" y="400639"/>
                </a:lnTo>
                <a:lnTo>
                  <a:pt x="1748097" y="437799"/>
                </a:lnTo>
                <a:lnTo>
                  <a:pt x="1772028" y="476200"/>
                </a:lnTo>
                <a:lnTo>
                  <a:pt x="1794333" y="515789"/>
                </a:lnTo>
                <a:lnTo>
                  <a:pt x="1814962" y="556514"/>
                </a:lnTo>
                <a:lnTo>
                  <a:pt x="1833866" y="598321"/>
                </a:lnTo>
                <a:lnTo>
                  <a:pt x="1850993" y="641156"/>
                </a:lnTo>
                <a:lnTo>
                  <a:pt x="1866293" y="684968"/>
                </a:lnTo>
                <a:lnTo>
                  <a:pt x="1879716" y="729702"/>
                </a:lnTo>
                <a:lnTo>
                  <a:pt x="1891212" y="775305"/>
                </a:lnTo>
                <a:lnTo>
                  <a:pt x="1900730" y="821725"/>
                </a:lnTo>
                <a:lnTo>
                  <a:pt x="1908221" y="868908"/>
                </a:lnTo>
                <a:lnTo>
                  <a:pt x="1913634" y="916801"/>
                </a:lnTo>
                <a:lnTo>
                  <a:pt x="1916918" y="965352"/>
                </a:lnTo>
                <a:lnTo>
                  <a:pt x="1918024" y="1014505"/>
                </a:lnTo>
                <a:lnTo>
                  <a:pt x="1916918" y="1063651"/>
                </a:lnTo>
                <a:lnTo>
                  <a:pt x="1913634" y="1112193"/>
                </a:lnTo>
                <a:lnTo>
                  <a:pt x="1908221" y="1160078"/>
                </a:lnTo>
                <a:lnTo>
                  <a:pt x="1900730" y="1207254"/>
                </a:lnTo>
                <a:lnTo>
                  <a:pt x="1891212" y="1253667"/>
                </a:lnTo>
                <a:lnTo>
                  <a:pt x="1879716" y="1299264"/>
                </a:lnTo>
                <a:lnTo>
                  <a:pt x="1866293" y="1343993"/>
                </a:lnTo>
                <a:lnTo>
                  <a:pt x="1850993" y="1387799"/>
                </a:lnTo>
                <a:lnTo>
                  <a:pt x="1833866" y="1430629"/>
                </a:lnTo>
                <a:lnTo>
                  <a:pt x="1814962" y="1472431"/>
                </a:lnTo>
                <a:lnTo>
                  <a:pt x="1794333" y="1513152"/>
                </a:lnTo>
                <a:lnTo>
                  <a:pt x="1772028" y="1552737"/>
                </a:lnTo>
                <a:lnTo>
                  <a:pt x="1748097" y="1591135"/>
                </a:lnTo>
                <a:lnTo>
                  <a:pt x="1722590" y="1628291"/>
                </a:lnTo>
                <a:lnTo>
                  <a:pt x="1695558" y="1664153"/>
                </a:lnTo>
                <a:lnTo>
                  <a:pt x="1667052" y="1698667"/>
                </a:lnTo>
                <a:lnTo>
                  <a:pt x="1637120" y="1731781"/>
                </a:lnTo>
                <a:lnTo>
                  <a:pt x="1605815" y="1763441"/>
                </a:lnTo>
                <a:lnTo>
                  <a:pt x="1573185" y="1793595"/>
                </a:lnTo>
                <a:lnTo>
                  <a:pt x="1539281" y="1822188"/>
                </a:lnTo>
                <a:lnTo>
                  <a:pt x="1504154" y="1849167"/>
                </a:lnTo>
                <a:lnTo>
                  <a:pt x="1467853" y="1874481"/>
                </a:lnTo>
                <a:lnTo>
                  <a:pt x="1430429" y="1898075"/>
                </a:lnTo>
                <a:lnTo>
                  <a:pt x="1391932" y="1919896"/>
                </a:lnTo>
                <a:lnTo>
                  <a:pt x="1352413" y="1939891"/>
                </a:lnTo>
                <a:lnTo>
                  <a:pt x="1311921" y="1958007"/>
                </a:lnTo>
                <a:lnTo>
                  <a:pt x="1270507" y="1974190"/>
                </a:lnTo>
                <a:lnTo>
                  <a:pt x="1228221" y="1988389"/>
                </a:lnTo>
                <a:lnTo>
                  <a:pt x="1185114" y="2000549"/>
                </a:lnTo>
                <a:lnTo>
                  <a:pt x="1141235" y="2010617"/>
                </a:lnTo>
                <a:lnTo>
                  <a:pt x="1096635" y="2018540"/>
                </a:lnTo>
                <a:lnTo>
                  <a:pt x="1051365" y="2024266"/>
                </a:lnTo>
                <a:lnTo>
                  <a:pt x="1005473" y="2027740"/>
                </a:lnTo>
                <a:lnTo>
                  <a:pt x="959012" y="2028910"/>
                </a:lnTo>
                <a:lnTo>
                  <a:pt x="912542" y="2027740"/>
                </a:lnTo>
                <a:lnTo>
                  <a:pt x="866644" y="2024266"/>
                </a:lnTo>
                <a:lnTo>
                  <a:pt x="821367" y="2018540"/>
                </a:lnTo>
                <a:lnTo>
                  <a:pt x="776762" y="2010617"/>
                </a:lnTo>
                <a:lnTo>
                  <a:pt x="732879" y="2000549"/>
                </a:lnTo>
                <a:lnTo>
                  <a:pt x="689768" y="1988389"/>
                </a:lnTo>
                <a:lnTo>
                  <a:pt x="647479" y="1974190"/>
                </a:lnTo>
                <a:lnTo>
                  <a:pt x="606063" y="1958007"/>
                </a:lnTo>
                <a:lnTo>
                  <a:pt x="565570" y="1939891"/>
                </a:lnTo>
                <a:lnTo>
                  <a:pt x="526049" y="1919896"/>
                </a:lnTo>
                <a:lnTo>
                  <a:pt x="487552" y="1898075"/>
                </a:lnTo>
                <a:lnTo>
                  <a:pt x="450128" y="1874481"/>
                </a:lnTo>
                <a:lnTo>
                  <a:pt x="413828" y="1849167"/>
                </a:lnTo>
                <a:lnTo>
                  <a:pt x="378701" y="1822188"/>
                </a:lnTo>
                <a:lnTo>
                  <a:pt x="344799" y="1793595"/>
                </a:lnTo>
                <a:lnTo>
                  <a:pt x="312171" y="1763441"/>
                </a:lnTo>
                <a:lnTo>
                  <a:pt x="280867" y="1731781"/>
                </a:lnTo>
                <a:lnTo>
                  <a:pt x="250938" y="1698667"/>
                </a:lnTo>
                <a:lnTo>
                  <a:pt x="222434" y="1664153"/>
                </a:lnTo>
                <a:lnTo>
                  <a:pt x="195405" y="1628291"/>
                </a:lnTo>
                <a:lnTo>
                  <a:pt x="169901" y="1591135"/>
                </a:lnTo>
                <a:lnTo>
                  <a:pt x="145973" y="1552737"/>
                </a:lnTo>
                <a:lnTo>
                  <a:pt x="123670" y="1513152"/>
                </a:lnTo>
                <a:lnTo>
                  <a:pt x="103044" y="1472431"/>
                </a:lnTo>
                <a:lnTo>
                  <a:pt x="84143" y="1430629"/>
                </a:lnTo>
                <a:lnTo>
                  <a:pt x="67019" y="1387799"/>
                </a:lnTo>
                <a:lnTo>
                  <a:pt x="51721" y="1343993"/>
                </a:lnTo>
                <a:lnTo>
                  <a:pt x="38300" y="1299264"/>
                </a:lnTo>
                <a:lnTo>
                  <a:pt x="26807" y="1253667"/>
                </a:lnTo>
                <a:lnTo>
                  <a:pt x="17290" y="1207254"/>
                </a:lnTo>
                <a:lnTo>
                  <a:pt x="9801" y="1160078"/>
                </a:lnTo>
                <a:lnTo>
                  <a:pt x="4389" y="1112193"/>
                </a:lnTo>
                <a:lnTo>
                  <a:pt x="1105" y="1063651"/>
                </a:lnTo>
                <a:lnTo>
                  <a:pt x="0" y="1014505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81195" y="1941214"/>
            <a:ext cx="1101505" cy="1159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90486" y="2373895"/>
            <a:ext cx="770782" cy="812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74924" y="506903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327867" y="624161"/>
            <a:ext cx="1014264" cy="499239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7465" marR="33020" algn="ctr">
              <a:lnSpc>
                <a:spcPct val="107700"/>
              </a:lnSpc>
              <a:spcBef>
                <a:spcPts val="5"/>
              </a:spcBef>
            </a:pPr>
            <a:r>
              <a:rPr sz="1000" b="1" spc="-10">
                <a:latin typeface="Calibri"/>
                <a:cs typeface="Calibri"/>
              </a:rPr>
              <a:t>Local  Authority:  </a:t>
            </a:r>
            <a:r>
              <a:rPr sz="1000" b="1">
                <a:latin typeface="Calibri"/>
                <a:cs typeface="Calibri"/>
              </a:rPr>
              <a:t>Adult Social Care   </a:t>
            </a:r>
            <a:r>
              <a:rPr lang="en-GB" sz="1000" b="1">
                <a:latin typeface="Calibri"/>
                <a:cs typeface="Calibri"/>
              </a:rPr>
              <a:t>Commissioning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940898" y="788626"/>
            <a:ext cx="547370" cy="579120"/>
          </a:xfrm>
          <a:custGeom>
            <a:avLst/>
            <a:gdLst/>
            <a:ahLst/>
            <a:cxnLst/>
            <a:rect l="l" t="t" r="r" b="b"/>
            <a:pathLst>
              <a:path w="547370" h="579119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904906" y="768423"/>
            <a:ext cx="809198" cy="329193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60020" marR="92075" indent="-60960">
              <a:lnSpc>
                <a:spcPct val="102800"/>
              </a:lnSpc>
              <a:spcBef>
                <a:spcPts val="95"/>
              </a:spcBef>
            </a:pPr>
            <a:r>
              <a:rPr sz="1000" b="1" spc="-10">
                <a:latin typeface="Calibri"/>
                <a:cs typeface="Calibri"/>
              </a:rPr>
              <a:t>Voluntary  Sector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761510" y="506903"/>
            <a:ext cx="540385" cy="571500"/>
          </a:xfrm>
          <a:custGeom>
            <a:avLst/>
            <a:gdLst/>
            <a:ahLst/>
            <a:cxnLst/>
            <a:rect l="l" t="t" r="r" b="b"/>
            <a:pathLst>
              <a:path w="540385" h="571500">
                <a:moveTo>
                  <a:pt x="0" y="571059"/>
                </a:moveTo>
                <a:lnTo>
                  <a:pt x="539876" y="571059"/>
                </a:lnTo>
                <a:lnTo>
                  <a:pt x="539876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4591500" y="190989"/>
            <a:ext cx="751840" cy="378309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53035" algn="ctr">
              <a:lnSpc>
                <a:spcPct val="100000"/>
              </a:lnSpc>
              <a:spcBef>
                <a:spcPts val="70"/>
              </a:spcBef>
            </a:pPr>
            <a:r>
              <a:rPr sz="1200" b="1" spc="-10">
                <a:solidFill>
                  <a:srgbClr val="C00000"/>
                </a:solidFill>
                <a:latin typeface="Calibri"/>
                <a:cs typeface="Calibri"/>
              </a:rPr>
              <a:t>Family</a:t>
            </a:r>
            <a:r>
              <a:rPr lang="en-GB" sz="1200" b="1" spc="-10">
                <a:solidFill>
                  <a:srgbClr val="C00000"/>
                </a:solidFill>
                <a:latin typeface="Calibri"/>
                <a:cs typeface="Calibri"/>
              </a:rPr>
              <a:t>/ Friends</a:t>
            </a:r>
            <a:endParaRPr sz="12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530592" y="1656636"/>
            <a:ext cx="554355" cy="586740"/>
          </a:xfrm>
          <a:custGeom>
            <a:avLst/>
            <a:gdLst/>
            <a:ahLst/>
            <a:cxnLst/>
            <a:rect l="l" t="t" r="r" b="b"/>
            <a:pathLst>
              <a:path w="554354" h="586739">
                <a:moveTo>
                  <a:pt x="0" y="586287"/>
                </a:moveTo>
                <a:lnTo>
                  <a:pt x="554273" y="586287"/>
                </a:lnTo>
                <a:lnTo>
                  <a:pt x="554273" y="0"/>
                </a:lnTo>
                <a:lnTo>
                  <a:pt x="0" y="0"/>
                </a:lnTo>
                <a:lnTo>
                  <a:pt x="0" y="586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3207954" y="1681118"/>
            <a:ext cx="1153160" cy="197233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93040" marR="31750" indent="-156845" algn="ctr">
              <a:lnSpc>
                <a:spcPct val="102800"/>
              </a:lnSpc>
              <a:spcBef>
                <a:spcPts val="55"/>
              </a:spcBef>
            </a:pPr>
            <a:r>
              <a:rPr lang="en-GB" sz="1200" b="1" spc="-10">
                <a:solidFill>
                  <a:srgbClr val="C00000"/>
                </a:solidFill>
                <a:latin typeface="Calibri"/>
                <a:cs typeface="Calibri"/>
              </a:rPr>
              <a:t>Person/Carer</a:t>
            </a:r>
            <a:endParaRPr sz="12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798643" y="1656636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798643" y="1656636"/>
            <a:ext cx="547370" cy="164148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000" b="1" spc="-15" dirty="0">
                <a:latin typeface="Calibri"/>
                <a:cs typeface="Calibri"/>
              </a:rPr>
              <a:t>GP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054565" y="1628194"/>
            <a:ext cx="906864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20">
                <a:solidFill>
                  <a:srgbClr val="C00000"/>
                </a:solidFill>
                <a:latin typeface="Calibri"/>
                <a:cs typeface="Calibri"/>
              </a:rPr>
              <a:t>Care</a:t>
            </a:r>
            <a:r>
              <a:rPr sz="1400" b="1" spc="-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30">
                <a:solidFill>
                  <a:srgbClr val="C00000"/>
                </a:solidFill>
                <a:latin typeface="Calibri"/>
                <a:cs typeface="Calibri"/>
              </a:rPr>
              <a:t>Home</a:t>
            </a:r>
            <a:endParaRPr sz="14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43187" y="3560672"/>
            <a:ext cx="758911" cy="324063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65100" marR="55880" indent="-100330">
              <a:lnSpc>
                <a:spcPct val="102800"/>
              </a:lnSpc>
              <a:spcBef>
                <a:spcPts val="55"/>
              </a:spcBef>
            </a:pPr>
            <a:r>
              <a:rPr sz="1000" b="1" spc="-10">
                <a:latin typeface="Calibri"/>
                <a:cs typeface="Calibri"/>
              </a:rPr>
              <a:t>Community  Nurse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940898" y="72898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3719764" y="91390"/>
            <a:ext cx="751379" cy="164789"/>
          </a:xfrm>
          <a:prstGeom prst="rect">
            <a:avLst/>
          </a:prstGeom>
          <a:solidFill>
            <a:srgbClr val="FFC000"/>
          </a:solidFill>
          <a:ln w="3175">
            <a:solidFill>
              <a:srgbClr val="40404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85"/>
              </a:spcBef>
            </a:pPr>
            <a:r>
              <a:rPr sz="1000" b="1" spc="-10" dirty="0">
                <a:latin typeface="Calibri"/>
                <a:cs typeface="Calibri"/>
              </a:rPr>
              <a:t>Optometrist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566013" y="1255931"/>
            <a:ext cx="1070205" cy="16735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1000" b="1" spc="-10">
                <a:latin typeface="Calibri"/>
                <a:cs typeface="Calibri"/>
              </a:rPr>
              <a:t>Falls</a:t>
            </a:r>
            <a:r>
              <a:rPr sz="1000" b="1" spc="-80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Service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537791" y="2517032"/>
            <a:ext cx="540385" cy="579120"/>
          </a:xfrm>
          <a:custGeom>
            <a:avLst/>
            <a:gdLst/>
            <a:ahLst/>
            <a:cxnLst/>
            <a:rect l="l" t="t" r="r" b="b"/>
            <a:pathLst>
              <a:path w="540385" h="579119">
                <a:moveTo>
                  <a:pt x="0" y="578673"/>
                </a:moveTo>
                <a:lnTo>
                  <a:pt x="539876" y="578673"/>
                </a:lnTo>
                <a:lnTo>
                  <a:pt x="539876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537791" y="2517032"/>
            <a:ext cx="810773" cy="734240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74930" marR="69850" indent="90170">
              <a:lnSpc>
                <a:spcPct val="102800"/>
              </a:lnSpc>
              <a:spcBef>
                <a:spcPts val="80"/>
              </a:spcBef>
            </a:pPr>
            <a:r>
              <a:rPr sz="1000" b="1" spc="-10">
                <a:latin typeface="Calibri"/>
                <a:cs typeface="Calibri"/>
              </a:rPr>
              <a:t>Acute </a:t>
            </a:r>
            <a:r>
              <a:rPr sz="900" spc="-10">
                <a:latin typeface="Calibri"/>
                <a:cs typeface="Calibri"/>
              </a:rPr>
              <a:t> </a:t>
            </a:r>
            <a:r>
              <a:rPr lang="en-GB" sz="900" spc="-10">
                <a:latin typeface="Calibri"/>
                <a:cs typeface="Calibri"/>
              </a:rPr>
              <a:t>              </a:t>
            </a:r>
            <a:r>
              <a:rPr sz="900" i="1" spc="-10">
                <a:latin typeface="Calibri"/>
                <a:cs typeface="Calibri"/>
              </a:rPr>
              <a:t>(</a:t>
            </a:r>
            <a:r>
              <a:rPr sz="900" b="1" i="1" spc="-10">
                <a:latin typeface="Calibri"/>
                <a:cs typeface="Calibri"/>
              </a:rPr>
              <a:t>e</a:t>
            </a:r>
            <a:r>
              <a:rPr lang="en-GB" sz="900" b="1" i="1" spc="-10">
                <a:latin typeface="Calibri"/>
                <a:cs typeface="Calibri"/>
              </a:rPr>
              <a:t>.</a:t>
            </a:r>
            <a:r>
              <a:rPr sz="900" b="1" i="1" spc="-10">
                <a:latin typeface="Calibri"/>
                <a:cs typeface="Calibri"/>
              </a:rPr>
              <a:t>g.</a:t>
            </a:r>
            <a:r>
              <a:rPr sz="900" b="1" i="1" spc="-95">
                <a:latin typeface="Calibri"/>
                <a:cs typeface="Calibri"/>
              </a:rPr>
              <a:t> </a:t>
            </a:r>
            <a:r>
              <a:rPr sz="900" b="1" i="1" spc="-10">
                <a:latin typeface="Calibri"/>
                <a:cs typeface="Calibri"/>
              </a:rPr>
              <a:t>urgent</a:t>
            </a:r>
            <a:endParaRPr sz="900" b="1" i="1">
              <a:latin typeface="Calibri"/>
              <a:cs typeface="Calibri"/>
            </a:endParaRPr>
          </a:p>
          <a:p>
            <a:pPr marL="52705" marR="48260" indent="127635">
              <a:lnSpc>
                <a:spcPct val="102800"/>
              </a:lnSpc>
            </a:pPr>
            <a:r>
              <a:rPr sz="900" b="1" i="1" spc="-10">
                <a:latin typeface="Calibri"/>
                <a:cs typeface="Calibri"/>
              </a:rPr>
              <a:t>care,  outpatients,  admissions)</a:t>
            </a:r>
            <a:endParaRPr sz="900" b="1" i="1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761510" y="3811474"/>
            <a:ext cx="540385" cy="579120"/>
          </a:xfrm>
          <a:custGeom>
            <a:avLst/>
            <a:gdLst/>
            <a:ahLst/>
            <a:cxnLst/>
            <a:rect l="l" t="t" r="r" b="b"/>
            <a:pathLst>
              <a:path w="540385" h="579120">
                <a:moveTo>
                  <a:pt x="0" y="578673"/>
                </a:moveTo>
                <a:lnTo>
                  <a:pt x="539876" y="578673"/>
                </a:lnTo>
                <a:lnTo>
                  <a:pt x="539876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591501" y="3811474"/>
            <a:ext cx="842152" cy="32791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7780" marR="12065" indent="42545" algn="ctr">
              <a:lnSpc>
                <a:spcPct val="102800"/>
              </a:lnSpc>
              <a:spcBef>
                <a:spcPts val="85"/>
              </a:spcBef>
            </a:pPr>
            <a:r>
              <a:rPr sz="1000" b="1" spc="-10">
                <a:latin typeface="Calibri"/>
                <a:cs typeface="Calibri"/>
              </a:rPr>
              <a:t>Social </a:t>
            </a:r>
            <a:r>
              <a:rPr sz="1000" b="1" spc="-15">
                <a:latin typeface="Calibri"/>
                <a:cs typeface="Calibri"/>
              </a:rPr>
              <a:t>Work  </a:t>
            </a:r>
            <a:r>
              <a:rPr sz="1000" b="1" spc="-10">
                <a:latin typeface="Calibri"/>
                <a:cs typeface="Calibri"/>
              </a:rPr>
              <a:t>Case</a:t>
            </a:r>
            <a:r>
              <a:rPr sz="1000" b="1" spc="-80">
                <a:latin typeface="Calibri"/>
                <a:cs typeface="Calibri"/>
              </a:rPr>
              <a:t> </a:t>
            </a:r>
            <a:r>
              <a:rPr sz="1000" b="1" spc="-15">
                <a:latin typeface="Calibri"/>
                <a:cs typeface="Calibri"/>
              </a:rPr>
              <a:t>Manager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74924" y="3811474"/>
            <a:ext cx="547370" cy="579120"/>
          </a:xfrm>
          <a:custGeom>
            <a:avLst/>
            <a:gdLst/>
            <a:ahLst/>
            <a:cxnLst/>
            <a:rect l="l" t="t" r="r" b="b"/>
            <a:pathLst>
              <a:path w="547370" h="579120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5483871" y="3777318"/>
            <a:ext cx="793839" cy="167354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Calibri"/>
                <a:cs typeface="Calibri"/>
              </a:rPr>
              <a:t>Pharmacy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653530" y="3948528"/>
            <a:ext cx="389286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4659985" y="4534816"/>
            <a:ext cx="1188920" cy="481927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17475" marR="108585" algn="ctr">
              <a:lnSpc>
                <a:spcPct val="102800"/>
              </a:lnSpc>
              <a:spcBef>
                <a:spcPts val="50"/>
              </a:spcBef>
            </a:pPr>
            <a:r>
              <a:rPr sz="1000" b="1" spc="-10">
                <a:latin typeface="Calibri"/>
                <a:cs typeface="Calibri"/>
              </a:rPr>
              <a:t>Care Navigator/  </a:t>
            </a:r>
            <a:r>
              <a:rPr sz="1000" b="1" spc="-25">
                <a:latin typeface="Calibri"/>
                <a:cs typeface="Calibri"/>
              </a:rPr>
              <a:t>M</a:t>
            </a:r>
            <a:r>
              <a:rPr sz="1000" b="1" spc="-10">
                <a:latin typeface="Calibri"/>
                <a:cs typeface="Calibri"/>
              </a:rPr>
              <a:t>ultidisciplinary  </a:t>
            </a:r>
            <a:r>
              <a:rPr sz="1000" b="1" spc="-15">
                <a:latin typeface="Calibri"/>
                <a:cs typeface="Calibri"/>
              </a:rPr>
              <a:t>team</a:t>
            </a:r>
            <a:r>
              <a:rPr sz="1000" b="1" spc="-80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link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599431" y="2646491"/>
            <a:ext cx="911609" cy="325987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830" marR="20320" indent="-10795">
              <a:lnSpc>
                <a:spcPct val="102800"/>
              </a:lnSpc>
              <a:spcBef>
                <a:spcPts val="70"/>
              </a:spcBef>
            </a:pPr>
            <a:r>
              <a:rPr sz="1000" b="1" spc="-15">
                <a:latin typeface="Calibri"/>
                <a:cs typeface="Calibri"/>
              </a:rPr>
              <a:t>Mental</a:t>
            </a:r>
            <a:r>
              <a:rPr sz="1000" b="1" spc="-60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Health  Organisations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208949" y="3674420"/>
            <a:ext cx="540385" cy="571500"/>
          </a:xfrm>
          <a:custGeom>
            <a:avLst/>
            <a:gdLst/>
            <a:ahLst/>
            <a:cxnLst/>
            <a:rect l="l" t="t" r="r" b="b"/>
            <a:pathLst>
              <a:path w="540384" h="571500">
                <a:moveTo>
                  <a:pt x="0" y="571059"/>
                </a:moveTo>
                <a:lnTo>
                  <a:pt x="539876" y="571059"/>
                </a:lnTo>
                <a:lnTo>
                  <a:pt x="539876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7208949" y="3674420"/>
            <a:ext cx="875489" cy="328551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86995" marR="28575" indent="-50165">
              <a:lnSpc>
                <a:spcPct val="102699"/>
              </a:lnSpc>
              <a:spcBef>
                <a:spcPts val="90"/>
              </a:spcBef>
            </a:pPr>
            <a:r>
              <a:rPr sz="1000" b="1" spc="-10">
                <a:latin typeface="Calibri"/>
                <a:cs typeface="Calibri"/>
              </a:rPr>
              <a:t>Occupational  Therapists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609044" y="2180031"/>
            <a:ext cx="550383" cy="329834"/>
          </a:xfrm>
          <a:custGeom>
            <a:avLst/>
            <a:gdLst/>
            <a:ahLst/>
            <a:cxnLst/>
            <a:rect l="l" t="t" r="r" b="b"/>
            <a:pathLst>
              <a:path w="547370" h="579119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7441121" y="1830190"/>
            <a:ext cx="743688" cy="32983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47955" marR="91440" indent="-46355" algn="ctr">
              <a:lnSpc>
                <a:spcPct val="102800"/>
              </a:lnSpc>
              <a:spcBef>
                <a:spcPts val="100"/>
              </a:spcBef>
            </a:pPr>
            <a:r>
              <a:rPr sz="1000" b="1" spc="-10">
                <a:latin typeface="Calibri"/>
                <a:cs typeface="Calibri"/>
              </a:rPr>
              <a:t>Transport  Service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10959" y="217567"/>
            <a:ext cx="1056667" cy="929742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89535" marR="80010" indent="-635" algn="ctr">
              <a:lnSpc>
                <a:spcPct val="106600"/>
              </a:lnSpc>
              <a:spcBef>
                <a:spcPts val="60"/>
              </a:spcBef>
            </a:pPr>
            <a:r>
              <a:rPr sz="1000" b="1">
                <a:latin typeface="+mj-lt"/>
                <a:cs typeface="Calibri"/>
              </a:rPr>
              <a:t>Assisted  Technology:</a:t>
            </a:r>
          </a:p>
          <a:p>
            <a:pPr marL="22225" marR="12065" algn="ctr">
              <a:lnSpc>
                <a:spcPct val="106600"/>
              </a:lnSpc>
            </a:pPr>
            <a:r>
              <a:rPr lang="en-GB" sz="900" b="1" i="1">
                <a:latin typeface="+mj-lt"/>
                <a:cs typeface="Calibri"/>
              </a:rPr>
              <a:t>(e.g. Community  Equipment</a:t>
            </a:r>
            <a:r>
              <a:rPr lang="en-GB" sz="900" b="1" i="1" spc="-65">
                <a:latin typeface="+mj-lt"/>
                <a:cs typeface="Calibri"/>
              </a:rPr>
              <a:t> </a:t>
            </a:r>
            <a:r>
              <a:rPr lang="en-GB" sz="900" b="1" i="1">
                <a:latin typeface="+mj-lt"/>
                <a:cs typeface="Calibri"/>
              </a:rPr>
              <a:t>Services,  Telecare, Blue  Badge)</a:t>
            </a:r>
          </a:p>
        </p:txBody>
      </p:sp>
      <p:sp>
        <p:nvSpPr>
          <p:cNvPr id="138" name="object 138"/>
          <p:cNvSpPr/>
          <p:nvPr/>
        </p:nvSpPr>
        <p:spPr>
          <a:xfrm>
            <a:off x="8447065" y="2268241"/>
            <a:ext cx="547370" cy="393905"/>
          </a:xfrm>
          <a:custGeom>
            <a:avLst/>
            <a:gdLst/>
            <a:ahLst/>
            <a:cxnLst/>
            <a:rect l="l" t="t" r="r" b="b"/>
            <a:pathLst>
              <a:path w="547370" h="579119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240934" y="1767066"/>
            <a:ext cx="903066" cy="50680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7310" marR="60960" algn="ctr">
              <a:lnSpc>
                <a:spcPct val="106600"/>
              </a:lnSpc>
              <a:spcBef>
                <a:spcPts val="100"/>
              </a:spcBef>
            </a:pPr>
            <a:r>
              <a:rPr sz="1000" b="1">
                <a:latin typeface="Calibri"/>
                <a:cs typeface="Calibri"/>
              </a:rPr>
              <a:t>Safeguard</a:t>
            </a:r>
            <a:r>
              <a:rPr sz="1000" b="1" spc="-5">
                <a:latin typeface="Calibri"/>
                <a:cs typeface="Calibri"/>
              </a:rPr>
              <a:t>i</a:t>
            </a:r>
            <a:r>
              <a:rPr sz="1000" b="1">
                <a:latin typeface="Calibri"/>
                <a:cs typeface="Calibri"/>
              </a:rPr>
              <a:t>ng  vulnerable  adults</a:t>
            </a:r>
          </a:p>
        </p:txBody>
      </p:sp>
      <p:sp>
        <p:nvSpPr>
          <p:cNvPr id="140" name="object 140"/>
          <p:cNvSpPr/>
          <p:nvPr/>
        </p:nvSpPr>
        <p:spPr>
          <a:xfrm>
            <a:off x="3904906" y="4215022"/>
            <a:ext cx="583565" cy="548640"/>
          </a:xfrm>
          <a:custGeom>
            <a:avLst/>
            <a:gdLst/>
            <a:ahLst/>
            <a:cxnLst/>
            <a:rect l="l" t="t" r="r" b="b"/>
            <a:pathLst>
              <a:path w="583564" h="548639">
                <a:moveTo>
                  <a:pt x="0" y="548216"/>
                </a:moveTo>
                <a:lnTo>
                  <a:pt x="583066" y="548216"/>
                </a:lnTo>
                <a:lnTo>
                  <a:pt x="583066" y="0"/>
                </a:lnTo>
                <a:lnTo>
                  <a:pt x="0" y="0"/>
                </a:lnTo>
                <a:lnTo>
                  <a:pt x="0" y="54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853855" y="4153062"/>
            <a:ext cx="634617" cy="163506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75"/>
              </a:spcBef>
            </a:pPr>
            <a:r>
              <a:rPr sz="1000" b="1" spc="-20">
                <a:latin typeface="Calibri"/>
                <a:cs typeface="Calibri"/>
              </a:rPr>
              <a:t>Police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951831" y="4450035"/>
            <a:ext cx="758912" cy="323422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2230" marR="52705" indent="635" algn="ctr">
              <a:lnSpc>
                <a:spcPct val="102800"/>
              </a:lnSpc>
              <a:spcBef>
                <a:spcPts val="50"/>
              </a:spcBef>
            </a:pPr>
            <a:r>
              <a:rPr sz="1000" b="1" spc="-10">
                <a:latin typeface="Calibri"/>
                <a:cs typeface="Calibri"/>
              </a:rPr>
              <a:t>Single</a:t>
            </a:r>
            <a:r>
              <a:rPr sz="1000" b="1" spc="-70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Point  Assessment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566013" y="1930745"/>
            <a:ext cx="561975" cy="166712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latin typeface="Calibri"/>
                <a:cs typeface="Calibri"/>
              </a:rPr>
              <a:t>Prisons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426725" y="1012770"/>
            <a:ext cx="603132" cy="166712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latin typeface="Calibri"/>
                <a:cs typeface="Calibri"/>
              </a:rPr>
              <a:t>Dentist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88337" y="72898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342132" y="62989"/>
            <a:ext cx="670839" cy="16554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latin typeface="Calibri"/>
                <a:cs typeface="Calibri"/>
              </a:rPr>
              <a:t>Dietician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940898" y="3369814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3872161" y="3369814"/>
            <a:ext cx="790666" cy="323422"/>
          </a:xfrm>
          <a:prstGeom prst="rect">
            <a:avLst/>
          </a:prstGeom>
          <a:solidFill>
            <a:srgbClr val="FFC000"/>
          </a:solidFill>
          <a:ln w="3175">
            <a:solidFill>
              <a:srgbClr val="40404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63195" marR="42545" indent="-113664" algn="ctr">
              <a:lnSpc>
                <a:spcPct val="102800"/>
              </a:lnSpc>
              <a:spcBef>
                <a:spcPts val="50"/>
              </a:spcBef>
            </a:pPr>
            <a:r>
              <a:rPr sz="1000" b="1" spc="-10">
                <a:latin typeface="Calibri"/>
                <a:cs typeface="Calibri"/>
              </a:rPr>
              <a:t>Hospic</a:t>
            </a:r>
            <a:r>
              <a:rPr sz="1000" b="1" spc="-15">
                <a:latin typeface="Calibri"/>
                <a:cs typeface="Calibri"/>
              </a:rPr>
              <a:t>e</a:t>
            </a:r>
            <a:r>
              <a:rPr sz="1000" b="1" spc="-10">
                <a:latin typeface="Calibri"/>
                <a:cs typeface="Calibri"/>
              </a:rPr>
              <a:t>/End  of</a:t>
            </a:r>
            <a:r>
              <a:rPr sz="1000" b="1" spc="-95">
                <a:latin typeface="Calibri"/>
                <a:cs typeface="Calibri"/>
              </a:rPr>
              <a:t> </a:t>
            </a:r>
            <a:r>
              <a:rPr sz="1000" b="1" spc="-10">
                <a:latin typeface="Calibri"/>
                <a:cs typeface="Calibri"/>
              </a:rPr>
              <a:t>Life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208949" y="217567"/>
            <a:ext cx="1238116" cy="481157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000" b="1" spc="-10">
                <a:latin typeface="+mj-lt"/>
                <a:cs typeface="Calibri"/>
              </a:rPr>
              <a:t>Adult Social</a:t>
            </a:r>
            <a:r>
              <a:rPr sz="1000" b="1" spc="-75">
                <a:latin typeface="+mj-lt"/>
                <a:cs typeface="Calibri"/>
              </a:rPr>
              <a:t> </a:t>
            </a:r>
            <a:r>
              <a:rPr sz="1000" b="1" spc="-10">
                <a:latin typeface="+mj-lt"/>
                <a:cs typeface="Calibri"/>
              </a:rPr>
              <a:t>Care:</a:t>
            </a:r>
            <a:endParaRPr sz="1000" b="1">
              <a:latin typeface="+mj-lt"/>
              <a:cs typeface="Calibri"/>
            </a:endParaRPr>
          </a:p>
          <a:p>
            <a:pPr marL="21590" marR="13970" algn="ctr">
              <a:lnSpc>
                <a:spcPct val="102800"/>
              </a:lnSpc>
            </a:pPr>
            <a:r>
              <a:rPr sz="1000" b="1" spc="-10">
                <a:latin typeface="+mj-lt"/>
                <a:cs typeface="Calibri"/>
              </a:rPr>
              <a:t>Public </a:t>
            </a:r>
            <a:r>
              <a:rPr sz="1000" b="1" spc="-15">
                <a:latin typeface="+mj-lt"/>
                <a:cs typeface="Calibri"/>
              </a:rPr>
              <a:t>and</a:t>
            </a:r>
            <a:r>
              <a:rPr sz="1000" b="1" spc="-60">
                <a:latin typeface="+mj-lt"/>
                <a:cs typeface="Calibri"/>
              </a:rPr>
              <a:t> </a:t>
            </a:r>
            <a:r>
              <a:rPr sz="1000" b="1" spc="-10">
                <a:latin typeface="+mj-lt"/>
                <a:cs typeface="Calibri"/>
              </a:rPr>
              <a:t>private  domiciliary  services</a:t>
            </a:r>
            <a:endParaRPr sz="1000" b="1">
              <a:latin typeface="+mj-lt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388337" y="3377428"/>
            <a:ext cx="547370" cy="579120"/>
          </a:xfrm>
          <a:custGeom>
            <a:avLst/>
            <a:gdLst/>
            <a:ahLst/>
            <a:cxnLst/>
            <a:rect l="l" t="t" r="r" b="b"/>
            <a:pathLst>
              <a:path w="547370" h="579120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6222100" y="3293914"/>
            <a:ext cx="982818" cy="327654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55"/>
              </a:spcBef>
            </a:pPr>
            <a:r>
              <a:rPr sz="1000" b="1" dirty="0">
                <a:latin typeface="Calibri"/>
                <a:cs typeface="Calibri"/>
              </a:rPr>
              <a:t>CCG:</a:t>
            </a:r>
          </a:p>
          <a:p>
            <a:pPr marL="1905" algn="ctr">
              <a:lnSpc>
                <a:spcPct val="100000"/>
              </a:lnSpc>
              <a:spcBef>
                <a:spcPts val="45"/>
              </a:spcBef>
            </a:pPr>
            <a:r>
              <a:rPr sz="1000" b="1" dirty="0">
                <a:latin typeface="Calibri"/>
                <a:cs typeface="Calibri"/>
              </a:rPr>
              <a:t>Commissioning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7847148" y="2785169"/>
            <a:ext cx="802019" cy="16543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0"/>
              </a:spcBef>
            </a:pPr>
            <a:r>
              <a:rPr sz="1000" b="1" spc="-10">
                <a:latin typeface="Calibri"/>
                <a:cs typeface="Calibri"/>
              </a:rPr>
              <a:t>Podiatrist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388337" y="4245479"/>
            <a:ext cx="547370" cy="571500"/>
          </a:xfrm>
          <a:custGeom>
            <a:avLst/>
            <a:gdLst/>
            <a:ahLst/>
            <a:cxnLst/>
            <a:rect l="l" t="t" r="r" b="b"/>
            <a:pathLst>
              <a:path w="547370" h="571500">
                <a:moveTo>
                  <a:pt x="0" y="571059"/>
                </a:moveTo>
                <a:lnTo>
                  <a:pt x="547074" y="571059"/>
                </a:lnTo>
                <a:lnTo>
                  <a:pt x="547074" y="0"/>
                </a:lnTo>
                <a:lnTo>
                  <a:pt x="0" y="0"/>
                </a:lnTo>
                <a:lnTo>
                  <a:pt x="0" y="571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6211178" y="4199212"/>
            <a:ext cx="724529" cy="165430"/>
          </a:xfrm>
          <a:prstGeom prst="rect">
            <a:avLst/>
          </a:prstGeom>
          <a:solidFill>
            <a:srgbClr val="92D050"/>
          </a:solidFill>
          <a:ln w="3175">
            <a:solidFill>
              <a:srgbClr val="40404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58750" algn="ctr">
              <a:lnSpc>
                <a:spcPct val="100000"/>
              </a:lnSpc>
              <a:spcBef>
                <a:spcPts val="90"/>
              </a:spcBef>
            </a:pPr>
            <a:r>
              <a:rPr sz="1000" b="1" spc="-10">
                <a:latin typeface="Calibri"/>
                <a:cs typeface="Calibri"/>
              </a:rPr>
              <a:t>Physio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012971" y="4582932"/>
            <a:ext cx="1146162" cy="324063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0805" marR="82550" indent="-635" algn="ctr">
              <a:lnSpc>
                <a:spcPct val="102800"/>
              </a:lnSpc>
              <a:spcBef>
                <a:spcPts val="55"/>
              </a:spcBef>
            </a:pPr>
            <a:r>
              <a:rPr sz="1000" b="1" spc="-10">
                <a:latin typeface="Calibri"/>
                <a:cs typeface="Calibri"/>
              </a:rPr>
              <a:t>Local  Authorit</a:t>
            </a:r>
            <a:r>
              <a:rPr sz="1000" b="1" spc="-15">
                <a:latin typeface="Calibri"/>
                <a:cs typeface="Calibri"/>
              </a:rPr>
              <a:t>y</a:t>
            </a:r>
            <a:r>
              <a:rPr sz="1000" b="1" spc="-5">
                <a:latin typeface="Calibri"/>
                <a:cs typeface="Calibri"/>
              </a:rPr>
              <a:t>:  </a:t>
            </a:r>
            <a:r>
              <a:rPr sz="1000" b="1" spc="-10">
                <a:latin typeface="Calibri"/>
                <a:cs typeface="Calibri"/>
              </a:rPr>
              <a:t>Housing</a:t>
            </a:r>
            <a:endParaRPr sz="1000" b="1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746532" y="3540574"/>
            <a:ext cx="79375" cy="214629"/>
          </a:xfrm>
          <a:custGeom>
            <a:avLst/>
            <a:gdLst/>
            <a:ahLst/>
            <a:cxnLst/>
            <a:rect l="l" t="t" r="r" b="b"/>
            <a:pathLst>
              <a:path w="79375" h="214629">
                <a:moveTo>
                  <a:pt x="0" y="0"/>
                </a:moveTo>
                <a:lnTo>
                  <a:pt x="78989" y="214616"/>
                </a:lnTo>
              </a:path>
            </a:pathLst>
          </a:custGeom>
          <a:ln w="14495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17451" y="3483011"/>
            <a:ext cx="72390" cy="91440"/>
          </a:xfrm>
          <a:custGeom>
            <a:avLst/>
            <a:gdLst/>
            <a:ahLst/>
            <a:cxnLst/>
            <a:rect l="l" t="t" r="r" b="b"/>
            <a:pathLst>
              <a:path w="72389" h="91439">
                <a:moveTo>
                  <a:pt x="7966" y="0"/>
                </a:moveTo>
                <a:lnTo>
                  <a:pt x="0" y="90861"/>
                </a:lnTo>
                <a:lnTo>
                  <a:pt x="15119" y="76864"/>
                </a:lnTo>
                <a:lnTo>
                  <a:pt x="32632" y="67055"/>
                </a:lnTo>
                <a:lnTo>
                  <a:pt x="51801" y="61737"/>
                </a:lnTo>
                <a:lnTo>
                  <a:pt x="71887" y="61217"/>
                </a:lnTo>
                <a:lnTo>
                  <a:pt x="7966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82812" y="3721891"/>
            <a:ext cx="72390" cy="91440"/>
          </a:xfrm>
          <a:custGeom>
            <a:avLst/>
            <a:gdLst/>
            <a:ahLst/>
            <a:cxnLst/>
            <a:rect l="l" t="t" r="r" b="b"/>
            <a:pathLst>
              <a:path w="72389" h="91439">
                <a:moveTo>
                  <a:pt x="71887" y="0"/>
                </a:moveTo>
                <a:lnTo>
                  <a:pt x="56767" y="13997"/>
                </a:lnTo>
                <a:lnTo>
                  <a:pt x="39255" y="23806"/>
                </a:lnTo>
                <a:lnTo>
                  <a:pt x="20086" y="29124"/>
                </a:lnTo>
                <a:lnTo>
                  <a:pt x="0" y="29644"/>
                </a:lnTo>
                <a:lnTo>
                  <a:pt x="63921" y="90861"/>
                </a:lnTo>
                <a:lnTo>
                  <a:pt x="7188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57602" y="3541589"/>
            <a:ext cx="107314" cy="216535"/>
          </a:xfrm>
          <a:custGeom>
            <a:avLst/>
            <a:gdLst/>
            <a:ahLst/>
            <a:cxnLst/>
            <a:rect l="l" t="t" r="r" b="b"/>
            <a:pathLst>
              <a:path w="107314" h="216535">
                <a:moveTo>
                  <a:pt x="106823" y="0"/>
                </a:moveTo>
                <a:lnTo>
                  <a:pt x="0" y="216444"/>
                </a:lnTo>
              </a:path>
            </a:pathLst>
          </a:custGeom>
          <a:ln w="14559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21524" y="3486767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69967" y="0"/>
                </a:moveTo>
                <a:lnTo>
                  <a:pt x="0" y="53501"/>
                </a:lnTo>
                <a:lnTo>
                  <a:pt x="19910" y="56347"/>
                </a:lnTo>
                <a:lnTo>
                  <a:pt x="38427" y="63857"/>
                </a:lnTo>
                <a:lnTo>
                  <a:pt x="54837" y="75630"/>
                </a:lnTo>
                <a:lnTo>
                  <a:pt x="68432" y="91267"/>
                </a:lnTo>
                <a:lnTo>
                  <a:pt x="6996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030537" y="3721587"/>
            <a:ext cx="70485" cy="91440"/>
          </a:xfrm>
          <a:custGeom>
            <a:avLst/>
            <a:gdLst/>
            <a:ahLst/>
            <a:cxnLst/>
            <a:rect l="l" t="t" r="r" b="b"/>
            <a:pathLst>
              <a:path w="70485" h="91439">
                <a:moveTo>
                  <a:pt x="1535" y="0"/>
                </a:moveTo>
                <a:lnTo>
                  <a:pt x="0" y="91166"/>
                </a:lnTo>
                <a:lnTo>
                  <a:pt x="69967" y="37766"/>
                </a:lnTo>
                <a:lnTo>
                  <a:pt x="50057" y="34920"/>
                </a:lnTo>
                <a:lnTo>
                  <a:pt x="31540" y="27410"/>
                </a:lnTo>
                <a:lnTo>
                  <a:pt x="15130" y="15637"/>
                </a:lnTo>
                <a:lnTo>
                  <a:pt x="1535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676400" y="1892109"/>
            <a:ext cx="851616" cy="34214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5095" marR="87630" indent="-27940">
              <a:lnSpc>
                <a:spcPct val="106600"/>
              </a:lnSpc>
              <a:spcBef>
                <a:spcPts val="100"/>
              </a:spcBef>
            </a:pPr>
            <a:r>
              <a:rPr sz="1000" b="1">
                <a:latin typeface="Calibri"/>
                <a:cs typeface="Calibri"/>
              </a:rPr>
              <a:t>Other</a:t>
            </a:r>
            <a:r>
              <a:rPr sz="1000" b="1" spc="-65">
                <a:latin typeface="Calibri"/>
                <a:cs typeface="Calibri"/>
              </a:rPr>
              <a:t> </a:t>
            </a:r>
            <a:r>
              <a:rPr lang="en-GB" sz="1000" b="1" spc="-65">
                <a:latin typeface="Calibri"/>
                <a:cs typeface="Calibri"/>
              </a:rPr>
              <a:t>L</a:t>
            </a:r>
            <a:r>
              <a:rPr sz="1000" b="1">
                <a:latin typeface="Calibri"/>
                <a:cs typeface="Calibri"/>
              </a:rPr>
              <a:t>ocal </a:t>
            </a:r>
            <a:r>
              <a:rPr lang="en-GB" sz="1000" b="1">
                <a:latin typeface="Calibri"/>
                <a:cs typeface="Calibri"/>
              </a:rPr>
              <a:t>A</a:t>
            </a:r>
            <a:r>
              <a:rPr sz="1000" b="1">
                <a:latin typeface="Calibri"/>
                <a:cs typeface="Calibri"/>
              </a:rPr>
              <a:t>uthority</a:t>
            </a:r>
          </a:p>
        </p:txBody>
      </p:sp>
      <p:sp>
        <p:nvSpPr>
          <p:cNvPr id="163" name="object 163"/>
          <p:cNvSpPr/>
          <p:nvPr/>
        </p:nvSpPr>
        <p:spPr>
          <a:xfrm>
            <a:off x="5439499" y="3586766"/>
            <a:ext cx="12065" cy="883919"/>
          </a:xfrm>
          <a:custGeom>
            <a:avLst/>
            <a:gdLst/>
            <a:ahLst/>
            <a:cxnLst/>
            <a:rect l="l" t="t" r="r" b="b"/>
            <a:pathLst>
              <a:path w="12064" h="883920">
                <a:moveTo>
                  <a:pt x="11901" y="0"/>
                </a:moveTo>
                <a:lnTo>
                  <a:pt x="0" y="883685"/>
                </a:lnTo>
              </a:path>
            </a:pathLst>
          </a:custGeom>
          <a:ln w="1439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12625" y="3525041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72426" y="71940"/>
                </a:moveTo>
                <a:lnTo>
                  <a:pt x="38643" y="71940"/>
                </a:lnTo>
                <a:lnTo>
                  <a:pt x="58293" y="74632"/>
                </a:lnTo>
                <a:lnTo>
                  <a:pt x="77070" y="82131"/>
                </a:lnTo>
                <a:lnTo>
                  <a:pt x="72426" y="71940"/>
                </a:lnTo>
                <a:close/>
              </a:path>
              <a:path w="77470" h="82550">
                <a:moveTo>
                  <a:pt x="39638" y="0"/>
                </a:moveTo>
                <a:lnTo>
                  <a:pt x="0" y="81014"/>
                </a:lnTo>
                <a:lnTo>
                  <a:pt x="18939" y="74064"/>
                </a:lnTo>
                <a:lnTo>
                  <a:pt x="38643" y="71940"/>
                </a:lnTo>
                <a:lnTo>
                  <a:pt x="72426" y="71940"/>
                </a:lnTo>
                <a:lnTo>
                  <a:pt x="39638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01204" y="4450035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0" y="0"/>
                </a:moveTo>
                <a:lnTo>
                  <a:pt x="37431" y="82191"/>
                </a:lnTo>
                <a:lnTo>
                  <a:pt x="72725" y="10214"/>
                </a:lnTo>
                <a:lnTo>
                  <a:pt x="38439" y="10214"/>
                </a:lnTo>
                <a:lnTo>
                  <a:pt x="18778" y="7508"/>
                </a:lnTo>
                <a:lnTo>
                  <a:pt x="0" y="0"/>
                </a:lnTo>
                <a:close/>
              </a:path>
              <a:path w="77470" h="82550">
                <a:moveTo>
                  <a:pt x="77166" y="1157"/>
                </a:moveTo>
                <a:lnTo>
                  <a:pt x="58171" y="8101"/>
                </a:lnTo>
                <a:lnTo>
                  <a:pt x="38439" y="10214"/>
                </a:lnTo>
                <a:lnTo>
                  <a:pt x="72725" y="10214"/>
                </a:lnTo>
                <a:lnTo>
                  <a:pt x="77166" y="1157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36693" y="2647386"/>
            <a:ext cx="306705" cy="12065"/>
          </a:xfrm>
          <a:custGeom>
            <a:avLst/>
            <a:gdLst/>
            <a:ahLst/>
            <a:cxnLst/>
            <a:rect l="l" t="t" r="r" b="b"/>
            <a:pathLst>
              <a:path w="306704" h="12064">
                <a:moveTo>
                  <a:pt x="306649" y="0"/>
                </a:moveTo>
                <a:lnTo>
                  <a:pt x="0" y="11979"/>
                </a:lnTo>
              </a:path>
            </a:pathLst>
          </a:custGeom>
          <a:ln w="1522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23188" y="2607386"/>
            <a:ext cx="78740" cy="81915"/>
          </a:xfrm>
          <a:custGeom>
            <a:avLst/>
            <a:gdLst/>
            <a:ahLst/>
            <a:cxnLst/>
            <a:rect l="l" t="t" r="r" b="b"/>
            <a:pathLst>
              <a:path w="78739" h="81914">
                <a:moveTo>
                  <a:pt x="0" y="0"/>
                </a:moveTo>
                <a:lnTo>
                  <a:pt x="7534" y="19690"/>
                </a:lnTo>
                <a:lnTo>
                  <a:pt x="10533" y="40418"/>
                </a:lnTo>
                <a:lnTo>
                  <a:pt x="8961" y="61317"/>
                </a:lnTo>
                <a:lnTo>
                  <a:pt x="2783" y="81521"/>
                </a:lnTo>
                <a:lnTo>
                  <a:pt x="78510" y="37766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78339" y="2617843"/>
            <a:ext cx="78740" cy="81915"/>
          </a:xfrm>
          <a:custGeom>
            <a:avLst/>
            <a:gdLst/>
            <a:ahLst/>
            <a:cxnLst/>
            <a:rect l="l" t="t" r="r" b="b"/>
            <a:pathLst>
              <a:path w="78739" h="81914">
                <a:moveTo>
                  <a:pt x="75726" y="0"/>
                </a:moveTo>
                <a:lnTo>
                  <a:pt x="0" y="43857"/>
                </a:lnTo>
                <a:lnTo>
                  <a:pt x="78510" y="81623"/>
                </a:lnTo>
                <a:lnTo>
                  <a:pt x="70975" y="61931"/>
                </a:lnTo>
                <a:lnTo>
                  <a:pt x="67976" y="41192"/>
                </a:lnTo>
                <a:lnTo>
                  <a:pt x="69548" y="20263"/>
                </a:lnTo>
                <a:lnTo>
                  <a:pt x="75726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61663" y="2644339"/>
            <a:ext cx="451705" cy="49717"/>
          </a:xfrm>
          <a:custGeom>
            <a:avLst/>
            <a:gdLst/>
            <a:ahLst/>
            <a:cxnLst/>
            <a:rect l="l" t="t" r="r" b="b"/>
            <a:pathLst>
              <a:path w="279400" h="14605">
                <a:moveTo>
                  <a:pt x="279008" y="14314"/>
                </a:moveTo>
                <a:lnTo>
                  <a:pt x="0" y="0"/>
                </a:lnTo>
              </a:path>
            </a:pathLst>
          </a:custGeom>
          <a:ln w="1522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20037" y="2616929"/>
            <a:ext cx="79375" cy="81915"/>
          </a:xfrm>
          <a:custGeom>
            <a:avLst/>
            <a:gdLst/>
            <a:ahLst/>
            <a:cxnLst/>
            <a:rect l="l" t="t" r="r" b="b"/>
            <a:pathLst>
              <a:path w="79375" h="81914">
                <a:moveTo>
                  <a:pt x="3743" y="0"/>
                </a:moveTo>
                <a:lnTo>
                  <a:pt x="9650" y="20318"/>
                </a:lnTo>
                <a:lnTo>
                  <a:pt x="10977" y="41255"/>
                </a:lnTo>
                <a:lnTo>
                  <a:pt x="7751" y="61945"/>
                </a:lnTo>
                <a:lnTo>
                  <a:pt x="0" y="81521"/>
                </a:lnTo>
                <a:lnTo>
                  <a:pt x="78893" y="44771"/>
                </a:lnTo>
                <a:lnTo>
                  <a:pt x="3743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03310" y="2604544"/>
            <a:ext cx="79375" cy="81915"/>
          </a:xfrm>
          <a:custGeom>
            <a:avLst/>
            <a:gdLst/>
            <a:ahLst/>
            <a:cxnLst/>
            <a:rect l="l" t="t" r="r" b="b"/>
            <a:pathLst>
              <a:path w="79375" h="81914">
                <a:moveTo>
                  <a:pt x="78893" y="0"/>
                </a:moveTo>
                <a:lnTo>
                  <a:pt x="0" y="36852"/>
                </a:lnTo>
                <a:lnTo>
                  <a:pt x="75150" y="81521"/>
                </a:lnTo>
                <a:lnTo>
                  <a:pt x="69257" y="61217"/>
                </a:lnTo>
                <a:lnTo>
                  <a:pt x="67952" y="40304"/>
                </a:lnTo>
                <a:lnTo>
                  <a:pt x="71182" y="19619"/>
                </a:lnTo>
                <a:lnTo>
                  <a:pt x="78893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57371" y="2212467"/>
            <a:ext cx="230504" cy="236220"/>
          </a:xfrm>
          <a:custGeom>
            <a:avLst/>
            <a:gdLst/>
            <a:ahLst/>
            <a:cxnLst/>
            <a:rect l="l" t="t" r="r" b="b"/>
            <a:pathLst>
              <a:path w="230504" h="236219">
                <a:moveTo>
                  <a:pt x="230347" y="91369"/>
                </a:moveTo>
                <a:lnTo>
                  <a:pt x="0" y="91369"/>
                </a:lnTo>
                <a:lnTo>
                  <a:pt x="71983" y="144668"/>
                </a:lnTo>
                <a:lnTo>
                  <a:pt x="43190" y="236037"/>
                </a:lnTo>
                <a:lnTo>
                  <a:pt x="115173" y="182738"/>
                </a:lnTo>
                <a:lnTo>
                  <a:pt x="170360" y="182738"/>
                </a:lnTo>
                <a:lnTo>
                  <a:pt x="158363" y="144668"/>
                </a:lnTo>
                <a:lnTo>
                  <a:pt x="230347" y="91369"/>
                </a:lnTo>
                <a:close/>
              </a:path>
              <a:path w="230504" h="236219">
                <a:moveTo>
                  <a:pt x="170360" y="182738"/>
                </a:moveTo>
                <a:lnTo>
                  <a:pt x="115173" y="182738"/>
                </a:lnTo>
                <a:lnTo>
                  <a:pt x="187157" y="236037"/>
                </a:lnTo>
                <a:lnTo>
                  <a:pt x="170360" y="182738"/>
                </a:lnTo>
                <a:close/>
              </a:path>
              <a:path w="230504" h="236219">
                <a:moveTo>
                  <a:pt x="115173" y="0"/>
                </a:moveTo>
                <a:lnTo>
                  <a:pt x="86380" y="91369"/>
                </a:lnTo>
                <a:lnTo>
                  <a:pt x="143967" y="91369"/>
                </a:lnTo>
                <a:lnTo>
                  <a:pt x="115173" y="0"/>
                </a:lnTo>
                <a:close/>
              </a:path>
            </a:pathLst>
          </a:custGeom>
          <a:solidFill>
            <a:srgbClr val="CDCDCD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72545" y="2212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57371" y="230383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38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972546" y="2212467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09" h="91439">
                <a:moveTo>
                  <a:pt x="28793" y="91369"/>
                </a:move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972545" y="2212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015735" y="2357136"/>
            <a:ext cx="29209" cy="91440"/>
          </a:xfrm>
          <a:custGeom>
            <a:avLst/>
            <a:gdLst/>
            <a:ahLst/>
            <a:cxnLst/>
            <a:rect l="l" t="t" r="r" b="b"/>
            <a:pathLst>
              <a:path w="29209" h="91439">
                <a:moveTo>
                  <a:pt x="28793" y="91369"/>
                </a:moveTo>
                <a:lnTo>
                  <a:pt x="28793" y="91369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001338" y="2303837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380" y="0"/>
                </a:moveTo>
                <a:lnTo>
                  <a:pt x="8638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842975" y="2204853"/>
            <a:ext cx="230347" cy="228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43463" y="2337772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43967" y="83755"/>
                </a:moveTo>
                <a:lnTo>
                  <a:pt x="115173" y="0"/>
                </a:lnTo>
                <a:lnTo>
                  <a:pt x="86380" y="83755"/>
                </a:lnTo>
                <a:lnTo>
                  <a:pt x="0" y="83755"/>
                </a:lnTo>
                <a:lnTo>
                  <a:pt x="71983" y="137054"/>
                </a:lnTo>
                <a:lnTo>
                  <a:pt x="43190" y="228423"/>
                </a:lnTo>
                <a:lnTo>
                  <a:pt x="115173" y="175124"/>
                </a:lnTo>
                <a:lnTo>
                  <a:pt x="187157" y="228423"/>
                </a:lnTo>
                <a:lnTo>
                  <a:pt x="158363" y="137054"/>
                </a:lnTo>
                <a:lnTo>
                  <a:pt x="230347" y="83755"/>
                </a:lnTo>
                <a:lnTo>
                  <a:pt x="143967" y="83755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61081" y="1403847"/>
            <a:ext cx="456565" cy="363220"/>
          </a:xfrm>
          <a:custGeom>
            <a:avLst/>
            <a:gdLst/>
            <a:ahLst/>
            <a:cxnLst/>
            <a:rect l="l" t="t" r="r" b="b"/>
            <a:pathLst>
              <a:path w="456564" h="363219">
                <a:moveTo>
                  <a:pt x="0" y="0"/>
                </a:moveTo>
                <a:lnTo>
                  <a:pt x="456279" y="363041"/>
                </a:lnTo>
              </a:path>
            </a:pathLst>
          </a:custGeom>
          <a:ln w="14905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14340" y="1366690"/>
            <a:ext cx="85090" cy="81915"/>
          </a:xfrm>
          <a:custGeom>
            <a:avLst/>
            <a:gdLst/>
            <a:ahLst/>
            <a:cxnLst/>
            <a:rect l="l" t="t" r="r" b="b"/>
            <a:pathLst>
              <a:path w="85089" h="81915">
                <a:moveTo>
                  <a:pt x="0" y="0"/>
                </a:moveTo>
                <a:lnTo>
                  <a:pt x="38487" y="81623"/>
                </a:lnTo>
                <a:lnTo>
                  <a:pt x="44380" y="61331"/>
                </a:lnTo>
                <a:lnTo>
                  <a:pt x="54395" y="43248"/>
                </a:lnTo>
                <a:lnTo>
                  <a:pt x="68045" y="28058"/>
                </a:lnTo>
                <a:lnTo>
                  <a:pt x="84844" y="16446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79257" y="1722422"/>
            <a:ext cx="85090" cy="81915"/>
          </a:xfrm>
          <a:custGeom>
            <a:avLst/>
            <a:gdLst/>
            <a:ahLst/>
            <a:cxnLst/>
            <a:rect l="l" t="t" r="r" b="b"/>
            <a:pathLst>
              <a:path w="85089" h="81914">
                <a:moveTo>
                  <a:pt x="46357" y="0"/>
                </a:moveTo>
                <a:lnTo>
                  <a:pt x="40463" y="20291"/>
                </a:lnTo>
                <a:lnTo>
                  <a:pt x="30449" y="38375"/>
                </a:lnTo>
                <a:lnTo>
                  <a:pt x="16799" y="53565"/>
                </a:lnTo>
                <a:lnTo>
                  <a:pt x="0" y="65176"/>
                </a:lnTo>
                <a:lnTo>
                  <a:pt x="84844" y="81623"/>
                </a:lnTo>
                <a:lnTo>
                  <a:pt x="46357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92062" y="1405675"/>
            <a:ext cx="426084" cy="366395"/>
          </a:xfrm>
          <a:custGeom>
            <a:avLst/>
            <a:gdLst/>
            <a:ahLst/>
            <a:cxnLst/>
            <a:rect l="l" t="t" r="r" b="b"/>
            <a:pathLst>
              <a:path w="426084" h="366394">
                <a:moveTo>
                  <a:pt x="425566" y="0"/>
                </a:moveTo>
                <a:lnTo>
                  <a:pt x="0" y="366290"/>
                </a:lnTo>
              </a:path>
            </a:pathLst>
          </a:custGeom>
          <a:ln w="14874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78758" y="1366690"/>
            <a:ext cx="84455" cy="83185"/>
          </a:xfrm>
          <a:custGeom>
            <a:avLst/>
            <a:gdLst/>
            <a:ahLst/>
            <a:cxnLst/>
            <a:rect l="l" t="t" r="r" b="b"/>
            <a:pathLst>
              <a:path w="84454" h="83184">
                <a:moveTo>
                  <a:pt x="84172" y="0"/>
                </a:moveTo>
                <a:lnTo>
                  <a:pt x="0" y="19796"/>
                </a:lnTo>
                <a:lnTo>
                  <a:pt x="17226" y="30765"/>
                </a:lnTo>
                <a:lnTo>
                  <a:pt x="31420" y="45418"/>
                </a:lnTo>
                <a:lnTo>
                  <a:pt x="42069" y="63097"/>
                </a:lnTo>
                <a:lnTo>
                  <a:pt x="48660" y="83146"/>
                </a:lnTo>
                <a:lnTo>
                  <a:pt x="84172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46761" y="1727803"/>
            <a:ext cx="84455" cy="83185"/>
          </a:xfrm>
          <a:custGeom>
            <a:avLst/>
            <a:gdLst/>
            <a:ahLst/>
            <a:cxnLst/>
            <a:rect l="l" t="t" r="r" b="b"/>
            <a:pathLst>
              <a:path w="84454" h="83185">
                <a:moveTo>
                  <a:pt x="35511" y="0"/>
                </a:moveTo>
                <a:lnTo>
                  <a:pt x="0" y="83146"/>
                </a:lnTo>
                <a:lnTo>
                  <a:pt x="84172" y="63349"/>
                </a:lnTo>
                <a:lnTo>
                  <a:pt x="66946" y="52380"/>
                </a:lnTo>
                <a:lnTo>
                  <a:pt x="52751" y="37727"/>
                </a:lnTo>
                <a:lnTo>
                  <a:pt x="42102" y="20048"/>
                </a:lnTo>
                <a:lnTo>
                  <a:pt x="3551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41876" y="1964145"/>
            <a:ext cx="386080" cy="100330"/>
          </a:xfrm>
          <a:custGeom>
            <a:avLst/>
            <a:gdLst/>
            <a:ahLst/>
            <a:cxnLst/>
            <a:rect l="l" t="t" r="r" b="b"/>
            <a:pathLst>
              <a:path w="386079" h="100330">
                <a:moveTo>
                  <a:pt x="385735" y="100100"/>
                </a:moveTo>
                <a:lnTo>
                  <a:pt x="0" y="0"/>
                </a:lnTo>
              </a:path>
            </a:pathLst>
          </a:custGeom>
          <a:ln w="15175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00258" y="2019881"/>
            <a:ext cx="84455" cy="79375"/>
          </a:xfrm>
          <a:custGeom>
            <a:avLst/>
            <a:gdLst/>
            <a:ahLst/>
            <a:cxnLst/>
            <a:rect l="l" t="t" r="r" b="b"/>
            <a:pathLst>
              <a:path w="84454" h="79375">
                <a:moveTo>
                  <a:pt x="18331" y="0"/>
                </a:moveTo>
                <a:lnTo>
                  <a:pt x="20488" y="21126"/>
                </a:lnTo>
                <a:lnTo>
                  <a:pt x="18019" y="41928"/>
                </a:lnTo>
                <a:lnTo>
                  <a:pt x="11124" y="61588"/>
                </a:lnTo>
                <a:lnTo>
                  <a:pt x="0" y="79288"/>
                </a:lnTo>
                <a:lnTo>
                  <a:pt x="84076" y="59085"/>
                </a:lnTo>
                <a:lnTo>
                  <a:pt x="18331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085153" y="1929222"/>
            <a:ext cx="84455" cy="79375"/>
          </a:xfrm>
          <a:custGeom>
            <a:avLst/>
            <a:gdLst/>
            <a:ahLst/>
            <a:cxnLst/>
            <a:rect l="l" t="t" r="r" b="b"/>
            <a:pathLst>
              <a:path w="84454" h="79375">
                <a:moveTo>
                  <a:pt x="84076" y="0"/>
                </a:moveTo>
                <a:lnTo>
                  <a:pt x="0" y="20202"/>
                </a:lnTo>
                <a:lnTo>
                  <a:pt x="65744" y="79288"/>
                </a:lnTo>
                <a:lnTo>
                  <a:pt x="63588" y="58162"/>
                </a:lnTo>
                <a:lnTo>
                  <a:pt x="66056" y="37359"/>
                </a:lnTo>
                <a:lnTo>
                  <a:pt x="72952" y="17699"/>
                </a:lnTo>
                <a:lnTo>
                  <a:pt x="84076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82387" y="1960084"/>
            <a:ext cx="361315" cy="115570"/>
          </a:xfrm>
          <a:custGeom>
            <a:avLst/>
            <a:gdLst/>
            <a:ahLst/>
            <a:cxnLst/>
            <a:rect l="l" t="t" r="r" b="b"/>
            <a:pathLst>
              <a:path w="361315" h="115569">
                <a:moveTo>
                  <a:pt x="360685" y="0"/>
                </a:moveTo>
                <a:lnTo>
                  <a:pt x="0" y="115430"/>
                </a:lnTo>
              </a:path>
            </a:pathLst>
          </a:custGeom>
          <a:ln w="15150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13895" y="1926785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90" h="78739">
                <a:moveTo>
                  <a:pt x="0" y="0"/>
                </a:moveTo>
                <a:lnTo>
                  <a:pt x="12037" y="17054"/>
                </a:lnTo>
                <a:lnTo>
                  <a:pt x="19927" y="36306"/>
                </a:lnTo>
                <a:lnTo>
                  <a:pt x="23444" y="56948"/>
                </a:lnTo>
                <a:lnTo>
                  <a:pt x="22362" y="78171"/>
                </a:lnTo>
                <a:lnTo>
                  <a:pt x="85036" y="15431"/>
                </a:lnTo>
                <a:lnTo>
                  <a:pt x="0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6432" y="2030743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62673" y="0"/>
                </a:moveTo>
                <a:lnTo>
                  <a:pt x="0" y="62740"/>
                </a:lnTo>
                <a:lnTo>
                  <a:pt x="85036" y="78171"/>
                </a:lnTo>
                <a:lnTo>
                  <a:pt x="73039" y="61117"/>
                </a:lnTo>
                <a:lnTo>
                  <a:pt x="65145" y="41864"/>
                </a:lnTo>
                <a:lnTo>
                  <a:pt x="61605" y="21222"/>
                </a:lnTo>
                <a:lnTo>
                  <a:pt x="62673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49540" y="1137353"/>
            <a:ext cx="111760" cy="342265"/>
          </a:xfrm>
          <a:custGeom>
            <a:avLst/>
            <a:gdLst/>
            <a:ahLst/>
            <a:cxnLst/>
            <a:rect l="l" t="t" r="r" b="b"/>
            <a:pathLst>
              <a:path w="111760" h="342265">
                <a:moveTo>
                  <a:pt x="111238" y="342229"/>
                </a:moveTo>
                <a:lnTo>
                  <a:pt x="0" y="0"/>
                </a:lnTo>
              </a:path>
            </a:pathLst>
          </a:custGeom>
          <a:ln w="14476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18260" y="1447501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5">
                <a:moveTo>
                  <a:pt x="0" y="26598"/>
                </a:moveTo>
                <a:lnTo>
                  <a:pt x="61521" y="90455"/>
                </a:lnTo>
                <a:lnTo>
                  <a:pt x="69545" y="26911"/>
                </a:lnTo>
                <a:lnTo>
                  <a:pt x="20062" y="26911"/>
                </a:lnTo>
                <a:lnTo>
                  <a:pt x="0" y="26598"/>
                </a:lnTo>
                <a:close/>
              </a:path>
              <a:path w="73025" h="90805">
                <a:moveTo>
                  <a:pt x="72943" y="0"/>
                </a:moveTo>
                <a:lnTo>
                  <a:pt x="57307" y="13335"/>
                </a:lnTo>
                <a:lnTo>
                  <a:pt x="39422" y="22398"/>
                </a:lnTo>
                <a:lnTo>
                  <a:pt x="20062" y="26911"/>
                </a:lnTo>
                <a:lnTo>
                  <a:pt x="69545" y="26911"/>
                </a:lnTo>
                <a:lnTo>
                  <a:pt x="72943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19211" y="1078876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5">
                <a:moveTo>
                  <a:pt x="11325" y="0"/>
                </a:moveTo>
                <a:lnTo>
                  <a:pt x="0" y="90455"/>
                </a:lnTo>
                <a:lnTo>
                  <a:pt x="15621" y="77121"/>
                </a:lnTo>
                <a:lnTo>
                  <a:pt x="33484" y="68070"/>
                </a:lnTo>
                <a:lnTo>
                  <a:pt x="52840" y="63587"/>
                </a:lnTo>
                <a:lnTo>
                  <a:pt x="72585" y="63587"/>
                </a:lnTo>
                <a:lnTo>
                  <a:pt x="11325" y="0"/>
                </a:lnTo>
                <a:close/>
              </a:path>
              <a:path w="73025" h="90805">
                <a:moveTo>
                  <a:pt x="72585" y="63587"/>
                </a:moveTo>
                <a:lnTo>
                  <a:pt x="52840" y="63587"/>
                </a:lnTo>
                <a:lnTo>
                  <a:pt x="72943" y="63958"/>
                </a:lnTo>
                <a:lnTo>
                  <a:pt x="72585" y="63587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13804" y="1137048"/>
            <a:ext cx="113664" cy="334010"/>
          </a:xfrm>
          <a:custGeom>
            <a:avLst/>
            <a:gdLst/>
            <a:ahLst/>
            <a:cxnLst/>
            <a:rect l="l" t="t" r="r" b="b"/>
            <a:pathLst>
              <a:path w="113664" h="334009">
                <a:moveTo>
                  <a:pt x="0" y="333701"/>
                </a:moveTo>
                <a:lnTo>
                  <a:pt x="113254" y="0"/>
                </a:lnTo>
              </a:path>
            </a:pathLst>
          </a:custGeom>
          <a:ln w="14482">
            <a:solidFill>
              <a:srgbClr val="6352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83859" y="1438365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5">
                <a:moveTo>
                  <a:pt x="0" y="0"/>
                </a:moveTo>
                <a:lnTo>
                  <a:pt x="10173" y="90557"/>
                </a:lnTo>
                <a:lnTo>
                  <a:pt x="72490" y="27582"/>
                </a:lnTo>
                <a:lnTo>
                  <a:pt x="52475" y="27582"/>
                </a:lnTo>
                <a:lnTo>
                  <a:pt x="33184" y="22816"/>
                </a:lnTo>
                <a:lnTo>
                  <a:pt x="15440" y="13521"/>
                </a:lnTo>
                <a:lnTo>
                  <a:pt x="0" y="0"/>
                </a:lnTo>
                <a:close/>
              </a:path>
              <a:path w="73025" h="90805">
                <a:moveTo>
                  <a:pt x="72559" y="27512"/>
                </a:moveTo>
                <a:lnTo>
                  <a:pt x="52475" y="27582"/>
                </a:lnTo>
                <a:lnTo>
                  <a:pt x="72490" y="27582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84348" y="1078876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5">
                <a:moveTo>
                  <a:pt x="69519" y="62976"/>
                </a:moveTo>
                <a:lnTo>
                  <a:pt x="20098" y="62976"/>
                </a:lnTo>
                <a:lnTo>
                  <a:pt x="39422" y="67753"/>
                </a:lnTo>
                <a:lnTo>
                  <a:pt x="57199" y="77078"/>
                </a:lnTo>
                <a:lnTo>
                  <a:pt x="72655" y="90658"/>
                </a:lnTo>
                <a:lnTo>
                  <a:pt x="69519" y="62976"/>
                </a:lnTo>
                <a:close/>
              </a:path>
              <a:path w="73025" h="90805">
                <a:moveTo>
                  <a:pt x="62385" y="0"/>
                </a:moveTo>
                <a:lnTo>
                  <a:pt x="0" y="63044"/>
                </a:lnTo>
                <a:lnTo>
                  <a:pt x="69519" y="62976"/>
                </a:lnTo>
                <a:lnTo>
                  <a:pt x="62385" y="0"/>
                </a:lnTo>
                <a:close/>
              </a:path>
            </a:pathLst>
          </a:custGeom>
          <a:solidFill>
            <a:srgbClr val="635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98643" y="2524646"/>
            <a:ext cx="547370" cy="579120"/>
          </a:xfrm>
          <a:custGeom>
            <a:avLst/>
            <a:gdLst/>
            <a:ahLst/>
            <a:cxnLst/>
            <a:rect l="l" t="t" r="r" b="b"/>
            <a:pathLst>
              <a:path w="547370" h="579119">
                <a:moveTo>
                  <a:pt x="0" y="578673"/>
                </a:moveTo>
                <a:lnTo>
                  <a:pt x="547074" y="578673"/>
                </a:lnTo>
                <a:lnTo>
                  <a:pt x="547074" y="0"/>
                </a:lnTo>
                <a:lnTo>
                  <a:pt x="0" y="0"/>
                </a:lnTo>
                <a:lnTo>
                  <a:pt x="0" y="578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6848375" y="2639550"/>
            <a:ext cx="947511" cy="340221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00965" marR="38735" indent="-57785" algn="ctr">
              <a:lnSpc>
                <a:spcPct val="106600"/>
              </a:lnSpc>
              <a:spcBef>
                <a:spcPts val="85"/>
              </a:spcBef>
            </a:pPr>
            <a:r>
              <a:rPr sz="1000" b="1">
                <a:latin typeface="Calibri"/>
                <a:cs typeface="Calibri"/>
              </a:rPr>
              <a:t>Social</a:t>
            </a:r>
            <a:r>
              <a:rPr sz="1000" b="1" spc="-60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Worker:  Duty</a:t>
            </a:r>
            <a:r>
              <a:rPr sz="1000" b="1" spc="-85">
                <a:latin typeface="Calibri"/>
                <a:cs typeface="Calibri"/>
              </a:rPr>
              <a:t> </a:t>
            </a:r>
            <a:r>
              <a:rPr sz="1000" b="1">
                <a:latin typeface="Calibri"/>
                <a:cs typeface="Calibri"/>
              </a:rPr>
              <a:t>Team</a:t>
            </a:r>
          </a:p>
        </p:txBody>
      </p:sp>
      <p:sp>
        <p:nvSpPr>
          <p:cNvPr id="201" name="object 201"/>
          <p:cNvSpPr/>
          <p:nvPr/>
        </p:nvSpPr>
        <p:spPr>
          <a:xfrm>
            <a:off x="4806791" y="613915"/>
            <a:ext cx="462882" cy="326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26189" y="1855923"/>
            <a:ext cx="489718" cy="34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465600" y="4381423"/>
            <a:ext cx="394695" cy="416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21642" y="992581"/>
            <a:ext cx="482637" cy="321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99648" y="1451166"/>
            <a:ext cx="330013" cy="3275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98730" y="2998930"/>
            <a:ext cx="242224" cy="4180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62141" y="3913564"/>
            <a:ext cx="299269" cy="3345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072792" y="3761559"/>
            <a:ext cx="390959" cy="2793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42338" y="4344310"/>
            <a:ext cx="489718" cy="3893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601894" y="4828968"/>
            <a:ext cx="217657" cy="2496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26153" y="256145"/>
            <a:ext cx="473613" cy="3335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15128" y="1222733"/>
            <a:ext cx="272059" cy="3237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01508" y="2172468"/>
            <a:ext cx="376118" cy="3939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27053" y="2995619"/>
            <a:ext cx="297147" cy="3143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473014" y="4093021"/>
            <a:ext cx="272059" cy="3245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84809" y="4630533"/>
            <a:ext cx="297621" cy="3968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788520" y="303138"/>
            <a:ext cx="408098" cy="1764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63261" y="3049209"/>
            <a:ext cx="242407" cy="33502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35866" y="2073890"/>
            <a:ext cx="422763" cy="4331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74626" y="2298355"/>
            <a:ext cx="326478" cy="3345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498020" y="1906454"/>
            <a:ext cx="528774" cy="40405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059614" y="1106425"/>
            <a:ext cx="340078" cy="3597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34596" y="4805320"/>
            <a:ext cx="327227" cy="2596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875041" y="4141651"/>
            <a:ext cx="272059" cy="3061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486669" y="3687727"/>
            <a:ext cx="408098" cy="17475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505627" y="2360736"/>
            <a:ext cx="211468" cy="22368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89F4F3FC-9560-4AE3-A48F-7625AA28688E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8084438" y="747197"/>
            <a:ext cx="501939" cy="5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49D4-CBF3-4532-A7E6-104A5191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971550"/>
            <a:ext cx="4255769" cy="369631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Information Sharing? </a:t>
            </a:r>
          </a:p>
          <a:p>
            <a:pPr algn="ctr">
              <a:spcAft>
                <a:spcPts val="600"/>
              </a:spcAft>
            </a:pP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Despite pockets of good practice, information to care providers is in the main posted or faxed…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39B881F-7E59-4D2D-94C8-2D51EC14C07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87"/>
          <a:stretch/>
        </p:blipFill>
        <p:spPr>
          <a:xfrm>
            <a:off x="4353235" y="85653"/>
            <a:ext cx="4255770" cy="47835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580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7B3A-BB4B-4BC3-A30E-0EE1C89A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6807"/>
            <a:ext cx="3578860" cy="1477328"/>
          </a:xfrm>
        </p:spPr>
        <p:txBody>
          <a:bodyPr/>
          <a:lstStyle/>
          <a:p>
            <a:r>
              <a:rPr lang="en-US" dirty="0"/>
              <a:t>PRSB Report:                 Care Homes Information Flows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FF6F8-ABFF-4B69-8CB4-332BA1964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48518" r="21667" b="15927"/>
          <a:stretch/>
        </p:blipFill>
        <p:spPr>
          <a:xfrm>
            <a:off x="417830" y="2426881"/>
            <a:ext cx="8308340" cy="2524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338F4-8C25-4632-A398-7EEBCA4F3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2962" r="33333" b="17409"/>
          <a:stretch/>
        </p:blipFill>
        <p:spPr>
          <a:xfrm>
            <a:off x="3962400" y="94602"/>
            <a:ext cx="1984919" cy="2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C3CD-40B7-404C-93AA-08AD7810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3350"/>
            <a:ext cx="4343400" cy="3479125"/>
          </a:xfrm>
        </p:spPr>
        <p:txBody>
          <a:bodyPr/>
          <a:lstStyle/>
          <a:p>
            <a:pPr algn="ctr"/>
            <a:r>
              <a:rPr lang="en-US" sz="3600" dirty="0"/>
              <a:t>Information </a:t>
            </a:r>
            <a:br>
              <a:rPr lang="en-US" sz="3600" dirty="0"/>
            </a:br>
            <a:r>
              <a:rPr lang="en-US" sz="3600" dirty="0"/>
              <a:t>Sharing?</a:t>
            </a:r>
            <a:br>
              <a:rPr lang="en-US" sz="3600" dirty="0"/>
            </a:br>
            <a:r>
              <a:rPr lang="en-US" sz="1200" b="0" dirty="0">
                <a:hlinkClick r:id="rId2"/>
              </a:rPr>
              <a:t>https://www.cqc.org.uk/publications/themed-work/beyond-barriers-how-older-people-move-between-health-care-england</a:t>
            </a:r>
            <a:br>
              <a:rPr lang="en-US" sz="1200" b="0" dirty="0"/>
            </a:br>
            <a:endParaRPr lang="en-GB" sz="1200" b="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96B9979-4EC6-482C-93F4-1C65D089D9FF}"/>
              </a:ext>
            </a:extLst>
          </p:cNvPr>
          <p:cNvSpPr/>
          <p:nvPr/>
        </p:nvSpPr>
        <p:spPr>
          <a:xfrm>
            <a:off x="5149702" y="285750"/>
            <a:ext cx="3406679" cy="4758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30B33-A6AD-442E-BA08-9EE73381FD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13957" r="27501" b="16413"/>
          <a:stretch/>
        </p:blipFill>
        <p:spPr>
          <a:xfrm>
            <a:off x="984228" y="1809750"/>
            <a:ext cx="3570051" cy="29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6781" y="361950"/>
            <a:ext cx="3573760" cy="46474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“</a:t>
            </a:r>
            <a:r>
              <a:rPr lang="en-US" sz="2400" dirty="0">
                <a:cs typeface="Arial" panose="020B0604020202020204" pitchFamily="34" charset="0"/>
              </a:rPr>
              <a:t>P</a:t>
            </a:r>
            <a:r>
              <a:rPr lang="en-US" sz="2400" i="1" dirty="0">
                <a:cs typeface="Arial" panose="020B0604020202020204" pitchFamily="34" charset="0"/>
              </a:rPr>
              <a:t>eople are frequently discharged from hospital to their home </a:t>
            </a:r>
            <a:r>
              <a:rPr lang="en-US" sz="2400" b="1" i="1" dirty="0">
                <a:cs typeface="Arial" panose="020B0604020202020204" pitchFamily="34" charset="0"/>
              </a:rPr>
              <a:t>without accurate or sufficient information.</a:t>
            </a:r>
            <a:r>
              <a:rPr lang="en-US" sz="2400" i="1" dirty="0">
                <a:cs typeface="Arial" panose="020B0604020202020204" pitchFamily="34" charset="0"/>
              </a:rPr>
              <a:t> We heard about people returning home or being moved to a new home only to get unsafe care and/or get readmitted to hospital because a </a:t>
            </a:r>
            <a:r>
              <a:rPr lang="en-US" sz="2400" b="1" i="1" dirty="0">
                <a:cs typeface="Arial" panose="020B0604020202020204" pitchFamily="34" charset="0"/>
              </a:rPr>
              <a:t>lack of information</a:t>
            </a:r>
            <a:r>
              <a:rPr lang="en-GB" sz="2800" b="1" i="1" dirty="0"/>
              <a:t>”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-17145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91278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sz="2400" kern="0" dirty="0">
                <a:solidFill>
                  <a:schemeClr val="accent1">
                    <a:lumMod val="75000"/>
                  </a:schemeClr>
                </a:solidFill>
              </a:rPr>
              <a:t>Beyond Barriers - Discharge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40" y="590550"/>
            <a:ext cx="5095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Providers not routinely involved in a joined-up discharge.</a:t>
            </a:r>
          </a:p>
          <a:p>
            <a:endParaRPr lang="en-GB" sz="4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CC"/>
                </a:solidFill>
                <a:latin typeface="+mj-lt"/>
              </a:rPr>
              <a:t>Variability in how often social care providers receive discharge summaries.</a:t>
            </a:r>
          </a:p>
          <a:p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 content, accuracy and timeliness of the discharge information received also are inconsistent.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CC"/>
                </a:solidFill>
                <a:latin typeface="+mj-lt"/>
              </a:rPr>
              <a:t>Responses from Registered Managers of Domiciliary Care agencies indicate their services are the most overlooked.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Multiple respondents spoke of not being informed of when people would be discharged.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CC"/>
                </a:solidFill>
                <a:latin typeface="+mj-lt"/>
              </a:rPr>
              <a:t>Medication and unsafe discharges issues resulted in people being readmitted to hospital.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Poor planning and information sharing can undermine.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CC"/>
                </a:solidFill>
                <a:latin typeface="+mj-lt"/>
              </a:rPr>
              <a:t>A lack of joined-up planning can result in duplication of work and unnecessary chasing for information.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4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  <a:latin typeface="+mj-lt"/>
              </a:rPr>
              <a:t>Digital information sharing between health and social care systems appears to be largely absent.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19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2955</Words>
  <Application>Microsoft Office PowerPoint</Application>
  <PresentationFormat>On-screen Show (16:9)</PresentationFormat>
  <Paragraphs>351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MS PGothic</vt:lpstr>
      <vt:lpstr>MS PGothic</vt:lpstr>
      <vt:lpstr>&amp;quot</vt:lpstr>
      <vt:lpstr>Adobe Clean SemiCondensed</vt:lpstr>
      <vt:lpstr>Arial</vt:lpstr>
      <vt:lpstr>Calibri</vt:lpstr>
      <vt:lpstr>Symbol</vt:lpstr>
      <vt:lpstr>Times New Roman</vt:lpstr>
      <vt:lpstr>Webdings</vt:lpstr>
      <vt:lpstr>Wingdings</vt:lpstr>
      <vt:lpstr>Office Theme</vt:lpstr>
      <vt:lpstr>Better Information Sharing</vt:lpstr>
      <vt:lpstr>Meet Ethel…</vt:lpstr>
      <vt:lpstr>Contents</vt:lpstr>
      <vt:lpstr>The Adult Social Care Sector - England</vt:lpstr>
      <vt:lpstr>PowerPoint Presentation</vt:lpstr>
      <vt:lpstr>PowerPoint Presentation</vt:lpstr>
      <vt:lpstr>PRSB Report:                 Care Homes Information Flows</vt:lpstr>
      <vt:lpstr>Information  Sharing? https://www.cqc.org.uk/publications/themed-work/beyond-barriers-how-older-people-move-between-health-care-england </vt:lpstr>
      <vt:lpstr>PowerPoint Presentation</vt:lpstr>
      <vt:lpstr>Information Governance and Cyber Security: Background</vt:lpstr>
      <vt:lpstr>The Data Security and Protection Toolkit</vt:lpstr>
      <vt:lpstr>The Data Security and Protection Toolkit                               The Data Security and Protection Toolkit is an online self-assessment tool for data security.</vt:lpstr>
      <vt:lpstr>The Data Security and Protection Toolkit</vt:lpstr>
      <vt:lpstr>The Data Security and Protection Toolkit: Information for Social Care Providers - June 18</vt:lpstr>
      <vt:lpstr>The Data Security and Protection Toolkit</vt:lpstr>
      <vt:lpstr>The Levels in the Data Security and Protection Toolkit</vt:lpstr>
      <vt:lpstr>Guidance for Care Providers for the Data Security and Protection Toolkit</vt:lpstr>
      <vt:lpstr>Guidance for Care Providers for the Data Security and Protection Toolkit</vt:lpstr>
      <vt:lpstr>Data Security and Protection Toolkit – Support</vt:lpstr>
      <vt:lpstr>Data Security and Protection Training</vt:lpstr>
      <vt:lpstr>Digital Opportunities: Matt Hancock: Secretary of State for Health and Social Care visiting Bridgeside Lodge Care Home – July 18</vt:lpstr>
      <vt:lpstr>Digital Opportunities</vt:lpstr>
      <vt:lpstr>NHSmail</vt:lpstr>
      <vt:lpstr>Current use of NHSmail</vt:lpstr>
      <vt:lpstr>Joining NHSmail</vt:lpstr>
      <vt:lpstr>NHSmail - Frequently Asked Questions</vt:lpstr>
      <vt:lpstr>Summary Care Records</vt:lpstr>
      <vt:lpstr>NHS Digital: Social Care Programme</vt:lpstr>
      <vt:lpstr>NHS Digital: Social Care Programme (continued)</vt:lpstr>
      <vt:lpstr>UKHCA Homecarer Newsletter – September 18</vt:lpstr>
      <vt:lpstr>Many Thanks</vt:lpstr>
      <vt:lpstr>Care/Hospital Passports</vt:lpstr>
      <vt:lpstr>Care/Hospital ‘Passports’ - Background</vt:lpstr>
      <vt:lpstr>Care/Hospital ‘Passports’</vt:lpstr>
      <vt:lpstr>Formatting of ‘Passports’</vt:lpstr>
      <vt:lpstr>Integrated Hospital Transfer Pathway: The Sutton Vanguard “Red Bag” Initiative</vt:lpstr>
      <vt:lpstr>Better Information Sharing - The Sutton Vanguard “Red Bag” Initiative https://www.england.nhs.uk/publication/redbag/    </vt:lpstr>
      <vt:lpstr>Care/Hospital ‘Passports’</vt:lpstr>
      <vt:lpstr>SO LIKE THIS</vt:lpstr>
      <vt:lpstr>“Reasonable Adjustments”</vt:lpstr>
      <vt:lpstr>Matthew…</vt:lpstr>
      <vt:lpstr>‘About Me’</vt:lpstr>
      <vt:lpstr>Relationship  between  ‘About Me’,  Plans and  main Record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Information Sharing</dc:title>
  <dc:creator>Keith Strahan</dc:creator>
  <cp:lastModifiedBy>Keith Strahan</cp:lastModifiedBy>
  <cp:revision>170</cp:revision>
  <cp:lastPrinted>2018-07-23T15:10:41Z</cp:lastPrinted>
  <dcterms:created xsi:type="dcterms:W3CDTF">2018-07-18T13:15:38Z</dcterms:created>
  <dcterms:modified xsi:type="dcterms:W3CDTF">2018-09-13T10:16:58Z</dcterms:modified>
</cp:coreProperties>
</file>