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8" r:id="rId2"/>
    <p:sldId id="285" r:id="rId3"/>
    <p:sldId id="304" r:id="rId4"/>
    <p:sldId id="294" r:id="rId5"/>
    <p:sldId id="295" r:id="rId6"/>
    <p:sldId id="305" r:id="rId7"/>
    <p:sldId id="296" r:id="rId8"/>
    <p:sldId id="297" r:id="rId9"/>
    <p:sldId id="298" r:id="rId10"/>
    <p:sldId id="303" r:id="rId11"/>
    <p:sldId id="299" r:id="rId12"/>
    <p:sldId id="283" r:id="rId13"/>
    <p:sldId id="276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572A34-5BF5-4F1B-99C3-C5371FB227AD}">
          <p14:sldIdLst>
            <p14:sldId id="278"/>
            <p14:sldId id="285"/>
            <p14:sldId id="304"/>
            <p14:sldId id="294"/>
            <p14:sldId id="295"/>
            <p14:sldId id="305"/>
            <p14:sldId id="296"/>
            <p14:sldId id="297"/>
            <p14:sldId id="298"/>
            <p14:sldId id="303"/>
            <p14:sldId id="299"/>
            <p14:sldId id="28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9CB"/>
    <a:srgbClr val="D7D2CB"/>
    <a:srgbClr val="D7D21F"/>
    <a:srgbClr val="79001F"/>
    <a:srgbClr val="790000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20" autoAdjust="0"/>
  </p:normalViewPr>
  <p:slideViewPr>
    <p:cSldViewPr snapToGrid="0" snapToObjects="1">
      <p:cViewPr>
        <p:scale>
          <a:sx n="110" d="100"/>
          <a:sy n="110" d="100"/>
        </p:scale>
        <p:origin x="-19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9A81B-3CDA-1544-8AEC-D453A51409AA}" type="datetimeFigureOut">
              <a:rPr lang="en-US" smtClean="0">
                <a:latin typeface="Verdana"/>
              </a:rPr>
              <a:t>9/12/2018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1D706-A033-A440-9293-A588D8D0AC12}" type="slidenum">
              <a:rPr lang="en-US" smtClean="0">
                <a:latin typeface="Verdana"/>
              </a:rPr>
              <a:t>‹#›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001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61FA55B-5A70-E644-8A13-C43C7B5806A5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DB033F29-6375-1E49-9738-AAA95F8FE1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0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33F29-6375-1E49-9738-AAA95F8FE1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3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33F29-6375-1E49-9738-AAA95F8FE1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6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9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8 copy 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33441" y="1580946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33441" y="3522458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Name of </a:t>
            </a:r>
            <a:r>
              <a:rPr lang="en-US" dirty="0" err="1" smtClean="0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 smtClean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 smtClean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8470" y="2691511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68470" y="4633023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Name of </a:t>
            </a:r>
            <a:r>
              <a:rPr lang="en-US" dirty="0" err="1" smtClean="0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 smtClean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 smtClean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3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8 copy 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976268"/>
            <a:ext cx="3821113" cy="55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3875" y="1530050"/>
            <a:ext cx="6484938" cy="369117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 smtClean="0"/>
              <a:t>Client title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 smtClean="0"/>
              <a:t>Presentation title</a:t>
            </a:r>
            <a:endParaRPr lang="en-US" dirty="0"/>
          </a:p>
        </p:txBody>
      </p:sp>
      <p:sp>
        <p:nvSpPr>
          <p:cNvPr id="22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" y="5761038"/>
            <a:ext cx="1620000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0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51242" y="976268"/>
            <a:ext cx="3821113" cy="55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51242" y="1530050"/>
            <a:ext cx="3821113" cy="369117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3875" y="976313"/>
            <a:ext cx="3940175" cy="4244975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23875" y="5303838"/>
            <a:ext cx="3940175" cy="1936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 smtClean="0"/>
              <a:t>Image title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 smtClean="0"/>
              <a:t>Client title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 smtClean="0"/>
              <a:t>Presentation title</a:t>
            </a:r>
            <a:endParaRPr lang="en-US" dirty="0"/>
          </a:p>
        </p:txBody>
      </p:sp>
      <p:sp>
        <p:nvSpPr>
          <p:cNvPr id="22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" y="5761038"/>
            <a:ext cx="1620000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3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8 copy 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 smtClean="0"/>
              <a:t>Client title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 smtClean="0"/>
              <a:t>Presentation title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7" hasCustomPrompt="1"/>
          </p:nvPr>
        </p:nvSpPr>
        <p:spPr>
          <a:xfrm>
            <a:off x="523875" y="469900"/>
            <a:ext cx="7907338" cy="5157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/>
            </a:lvl1pPr>
          </a:lstStyle>
          <a:p>
            <a:r>
              <a:rPr lang="en-US" dirty="0" smtClean="0"/>
              <a:t>Insert media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" y="5761038"/>
            <a:ext cx="1620000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Afterno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Afternoo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ankyou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 title pla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2428567"/>
            <a:ext cx="4118681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2151987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9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4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 title eng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270256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993676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1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7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52268" y="898894"/>
            <a:ext cx="549159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52268" y="2840406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Name of </a:t>
            </a:r>
            <a:r>
              <a:rPr lang="en-US" dirty="0" err="1" smtClean="0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 smtClean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 smtClean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1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9438" y="2868613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4810125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790000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Name of </a:t>
            </a:r>
            <a:r>
              <a:rPr lang="en-US" dirty="0" err="1" smtClean="0"/>
              <a:t>quotee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 smtClean="0"/>
              <a:t>Client title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 smtClean="0"/>
              <a:t>Presentation title</a:t>
            </a:r>
            <a:endParaRPr lang="en-US" dirty="0"/>
          </a:p>
        </p:txBody>
      </p:sp>
      <p:sp>
        <p:nvSpPr>
          <p:cNvPr id="18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partner logo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 partnership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5DB3BF66-DF83-CA4D-9840-69F62ADBCBC2}" type="datetime1">
              <a:rPr lang="en-GB" smtClean="0"/>
              <a:pPr/>
              <a:t>12/09/2018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37D4F2D-77B5-9C44-B7E4-B85522D5A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3" r:id="rId1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qc.org.uk/guidance-providers/adult-social-care/services-repeatedly-rated-requires-improvement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Staying </a:t>
            </a:r>
            <a:r>
              <a:rPr lang="en-GB" b="1" dirty="0" smtClean="0"/>
              <a:t>Alive: Service User Contracts, CQC and Commissioners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Mei-Ling Huang, </a:t>
            </a:r>
            <a:r>
              <a:rPr lang="en-US" dirty="0" err="1" smtClean="0"/>
              <a:t>Royds</a:t>
            </a:r>
            <a:r>
              <a:rPr lang="en-US" dirty="0" smtClean="0"/>
              <a:t> </a:t>
            </a:r>
            <a:r>
              <a:rPr lang="en-US" dirty="0"/>
              <a:t>Withy King</a:t>
            </a:r>
          </a:p>
          <a:p>
            <a:pPr>
              <a:lnSpc>
                <a:spcPct val="140000"/>
              </a:lnSpc>
            </a:pPr>
            <a:r>
              <a:rPr lang="en-US" dirty="0"/>
              <a:t>Health &amp; </a:t>
            </a:r>
            <a:r>
              <a:rPr lang="en-US" dirty="0" smtClean="0"/>
              <a:t>social care </a:t>
            </a:r>
            <a:r>
              <a:rPr lang="en-US" dirty="0"/>
              <a:t>team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CQC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Compliance action</a:t>
            </a:r>
          </a:p>
          <a:p>
            <a:r>
              <a:rPr lang="en-GB" sz="2400" dirty="0" smtClean="0"/>
              <a:t>Cancellation of registration when rated RI.</a:t>
            </a:r>
          </a:p>
          <a:p>
            <a:r>
              <a:rPr lang="en-GB" sz="2400" dirty="0" smtClean="0"/>
              <a:t>Criminal </a:t>
            </a:r>
            <a:r>
              <a:rPr lang="en-GB" sz="2400" dirty="0" smtClean="0"/>
              <a:t>enforcement for failing to have a registered manager and other breaches of the regulations.</a:t>
            </a:r>
          </a:p>
          <a:p>
            <a:r>
              <a:rPr lang="en-GB" sz="2400" dirty="0" smtClean="0"/>
              <a:t>Demands for the production of information.</a:t>
            </a:r>
          </a:p>
          <a:p>
            <a:r>
              <a:rPr lang="en-GB" sz="2400" dirty="0" smtClean="0"/>
              <a:t>Conditions being placed on registration, such as audits and action plans.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8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Commissioners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 smtClean="0"/>
              <a:t>CCG’s trying to cut FNC and CHC costs.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47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7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6929348" cy="553160"/>
          </a:xfrm>
        </p:spPr>
        <p:txBody>
          <a:bodyPr/>
          <a:lstStyle/>
          <a:p>
            <a:r>
              <a:rPr lang="en-GB" dirty="0" smtClean="0"/>
              <a:t>Our services for care providers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3875" y="1722361"/>
            <a:ext cx="6929348" cy="3691173"/>
          </a:xfrm>
        </p:spPr>
        <p:txBody>
          <a:bodyPr>
            <a:normAutofit/>
          </a:bodyPr>
          <a:lstStyle/>
          <a:p>
            <a:r>
              <a:rPr lang="en-GB" dirty="0" smtClean="0"/>
              <a:t>CQC inspections and enforcement</a:t>
            </a:r>
          </a:p>
          <a:p>
            <a:r>
              <a:rPr lang="en-GB" dirty="0"/>
              <a:t>litigation </a:t>
            </a:r>
            <a:endParaRPr lang="en-GB" dirty="0" smtClean="0"/>
          </a:p>
          <a:p>
            <a:r>
              <a:rPr lang="en-GB" dirty="0" smtClean="0"/>
              <a:t>HR and employment </a:t>
            </a:r>
          </a:p>
          <a:p>
            <a:r>
              <a:rPr lang="en-GB" dirty="0" smtClean="0"/>
              <a:t>safeguarding </a:t>
            </a:r>
            <a:r>
              <a:rPr lang="en-GB" dirty="0"/>
              <a:t>and inquests</a:t>
            </a:r>
          </a:p>
          <a:p>
            <a:r>
              <a:rPr lang="en-GB" dirty="0" smtClean="0"/>
              <a:t>mental capacity and DOLS</a:t>
            </a:r>
          </a:p>
          <a:p>
            <a:r>
              <a:rPr lang="en-GB" dirty="0"/>
              <a:t>service user </a:t>
            </a:r>
            <a:r>
              <a:rPr lang="en-GB" dirty="0" smtClean="0"/>
              <a:t>contracts</a:t>
            </a:r>
          </a:p>
          <a:p>
            <a:r>
              <a:rPr lang="en-GB" dirty="0"/>
              <a:t>c</a:t>
            </a:r>
            <a:r>
              <a:rPr lang="en-GB" dirty="0" smtClean="0"/>
              <a:t>ontract negotiations and disputes</a:t>
            </a:r>
          </a:p>
          <a:p>
            <a:r>
              <a:rPr lang="en-GB" dirty="0" smtClean="0"/>
              <a:t>business </a:t>
            </a:r>
            <a:r>
              <a:rPr lang="en-GB" dirty="0"/>
              <a:t>sales and acquisitions</a:t>
            </a:r>
          </a:p>
          <a:p>
            <a:r>
              <a:rPr lang="en-GB" dirty="0"/>
              <a:t>property </a:t>
            </a:r>
            <a:r>
              <a:rPr lang="en-GB" dirty="0" smtClean="0"/>
              <a:t>development, construction </a:t>
            </a:r>
            <a:r>
              <a:rPr lang="en-GB" dirty="0"/>
              <a:t>and </a:t>
            </a:r>
            <a:r>
              <a:rPr lang="en-GB" dirty="0" smtClean="0"/>
              <a:t>finance</a:t>
            </a:r>
          </a:p>
          <a:p>
            <a:r>
              <a:rPr lang="en-GB" dirty="0"/>
              <a:t>immigration law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7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CMA market study and service user contracts</a:t>
            </a:r>
          </a:p>
          <a:p>
            <a:r>
              <a:rPr lang="en-GB" sz="2400" dirty="0" smtClean="0"/>
              <a:t>CQC enforcement action</a:t>
            </a:r>
          </a:p>
          <a:p>
            <a:r>
              <a:rPr lang="en-GB" sz="2400" dirty="0" smtClean="0"/>
              <a:t>Commissioning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4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5212691" cy="553160"/>
          </a:xfrm>
        </p:spPr>
        <p:txBody>
          <a:bodyPr/>
          <a:lstStyle/>
          <a:p>
            <a:r>
              <a:rPr lang="en-GB" dirty="0" smtClean="0"/>
              <a:t>Service User Contracts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Competition and Markets Authority, </a:t>
            </a:r>
            <a:r>
              <a:rPr lang="en-GB" sz="2400" dirty="0" smtClean="0"/>
              <a:t>(CMA</a:t>
            </a:r>
            <a:r>
              <a:rPr lang="en-GB" sz="2400" dirty="0"/>
              <a:t>) has done a market study of care home </a:t>
            </a:r>
            <a:r>
              <a:rPr lang="en-GB" sz="2400" dirty="0" smtClean="0"/>
              <a:t>contracts.</a:t>
            </a:r>
          </a:p>
          <a:p>
            <a:r>
              <a:rPr lang="en-GB" sz="2400" dirty="0" smtClean="0"/>
              <a:t>Main issue: service </a:t>
            </a:r>
            <a:r>
              <a:rPr lang="en-GB" sz="2400" dirty="0"/>
              <a:t>user contracts in care homes often do not comply with consumer law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A new area of vulnerability for providers.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6170223" cy="553160"/>
          </a:xfrm>
        </p:spPr>
        <p:txBody>
          <a:bodyPr/>
          <a:lstStyle/>
          <a:p>
            <a:r>
              <a:rPr lang="en-GB" dirty="0" smtClean="0"/>
              <a:t>Service User Contracts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Nursing Home A charged a top up on CHC funding. </a:t>
            </a:r>
            <a:r>
              <a:rPr lang="en-GB" sz="2400" dirty="0" smtClean="0"/>
              <a:t>The </a:t>
            </a:r>
            <a:r>
              <a:rPr lang="en-GB" sz="2400" dirty="0"/>
              <a:t>contract made clear that the top up was </a:t>
            </a:r>
            <a:r>
              <a:rPr lang="en-GB" sz="2400" dirty="0" smtClean="0"/>
              <a:t>a </a:t>
            </a:r>
            <a:r>
              <a:rPr lang="en-GB" sz="2400" dirty="0"/>
              <a:t>room amenity </a:t>
            </a:r>
            <a:r>
              <a:rPr lang="en-GB" sz="2400" dirty="0" smtClean="0"/>
              <a:t>fee.  Sea view and balcony.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/>
              <a:t>Nursing Home B </a:t>
            </a:r>
            <a:r>
              <a:rPr lang="en-GB" sz="2400" dirty="0" smtClean="0"/>
              <a:t>charged </a:t>
            </a:r>
            <a:r>
              <a:rPr lang="en-GB" sz="2400" dirty="0"/>
              <a:t>a top up on CHC funding. </a:t>
            </a:r>
            <a:r>
              <a:rPr lang="en-GB" sz="2400" dirty="0" smtClean="0"/>
              <a:t>The </a:t>
            </a:r>
            <a:r>
              <a:rPr lang="en-GB" sz="2400" dirty="0"/>
              <a:t>contract </a:t>
            </a:r>
            <a:r>
              <a:rPr lang="en-GB" sz="2400" dirty="0" smtClean="0"/>
              <a:t>described </a:t>
            </a:r>
            <a:r>
              <a:rPr lang="en-GB" sz="2400" dirty="0"/>
              <a:t>the top up as covering the gap between the actual cost of care and what the NHS would pay.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26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Problem areas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Information</a:t>
            </a:r>
          </a:p>
          <a:p>
            <a:r>
              <a:rPr lang="en-GB" sz="2400" dirty="0"/>
              <a:t>U</a:t>
            </a:r>
            <a:r>
              <a:rPr lang="en-GB" sz="2400" dirty="0" smtClean="0"/>
              <a:t>pfront </a:t>
            </a:r>
            <a:r>
              <a:rPr lang="en-GB" sz="2400" dirty="0"/>
              <a:t>fees and </a:t>
            </a:r>
            <a:r>
              <a:rPr lang="en-GB" sz="2400" dirty="0" smtClean="0"/>
              <a:t>deposits</a:t>
            </a:r>
          </a:p>
          <a:p>
            <a:r>
              <a:rPr lang="en-GB" sz="2400" dirty="0"/>
              <a:t>Charging fees on </a:t>
            </a:r>
            <a:r>
              <a:rPr lang="en-GB" sz="2400" dirty="0" smtClean="0"/>
              <a:t>death</a:t>
            </a:r>
          </a:p>
          <a:p>
            <a:r>
              <a:rPr lang="en-GB" sz="2400" dirty="0"/>
              <a:t>F</a:t>
            </a:r>
            <a:r>
              <a:rPr lang="en-GB" sz="2400" dirty="0" smtClean="0"/>
              <a:t>ees increases</a:t>
            </a:r>
          </a:p>
          <a:p>
            <a:r>
              <a:rPr lang="en-GB" sz="2400" dirty="0" smtClean="0"/>
              <a:t>Guarantors</a:t>
            </a:r>
          </a:p>
          <a:p>
            <a:r>
              <a:rPr lang="en-GB" sz="2400" dirty="0"/>
              <a:t>FNC </a:t>
            </a:r>
            <a:r>
              <a:rPr lang="en-GB" sz="2400" dirty="0" smtClean="0"/>
              <a:t>payments</a:t>
            </a:r>
          </a:p>
          <a:p>
            <a:r>
              <a:rPr lang="en-GB" sz="2400" dirty="0"/>
              <a:t>Fees when a person is </a:t>
            </a:r>
            <a:r>
              <a:rPr lang="en-GB" sz="2400" dirty="0" smtClean="0"/>
              <a:t>absent</a:t>
            </a:r>
          </a:p>
          <a:p>
            <a:r>
              <a:rPr lang="en-GB" sz="2400" dirty="0" smtClean="0"/>
              <a:t>Third-party top ups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3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6653302" cy="553160"/>
          </a:xfrm>
        </p:spPr>
        <p:txBody>
          <a:bodyPr/>
          <a:lstStyle/>
          <a:p>
            <a:r>
              <a:rPr lang="en-GB" dirty="0" smtClean="0"/>
              <a:t>Service User Contracts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goalposts </a:t>
            </a:r>
            <a:r>
              <a:rPr lang="en-GB" sz="2400" dirty="0"/>
              <a:t>have been moved.  </a:t>
            </a:r>
            <a:r>
              <a:rPr lang="en-GB" sz="2400" dirty="0" smtClean="0"/>
              <a:t>Revise </a:t>
            </a:r>
            <a:r>
              <a:rPr lang="en-GB" sz="2400" dirty="0"/>
              <a:t>your </a:t>
            </a:r>
            <a:r>
              <a:rPr lang="en-GB" sz="2400" dirty="0" smtClean="0"/>
              <a:t>contracts to avoid future problems.  </a:t>
            </a:r>
          </a:p>
          <a:p>
            <a:r>
              <a:rPr lang="en-GB" sz="2400" dirty="0" smtClean="0"/>
              <a:t>This is an easy (affordable) win.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CQC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Main issues:</a:t>
            </a:r>
            <a:endParaRPr lang="en-GB" sz="2400" dirty="0"/>
          </a:p>
          <a:p>
            <a:pPr lvl="0"/>
            <a:r>
              <a:rPr lang="en-GB" sz="2400" dirty="0" smtClean="0"/>
              <a:t>Easy to fall into “requires improvement”; </a:t>
            </a:r>
            <a:endParaRPr lang="en-GB" sz="2400" dirty="0"/>
          </a:p>
          <a:p>
            <a:pPr lvl="0"/>
            <a:r>
              <a:rPr lang="en-GB" sz="2400" dirty="0" smtClean="0"/>
              <a:t>Heavy compliance </a:t>
            </a:r>
            <a:r>
              <a:rPr lang="en-GB" sz="2400" dirty="0"/>
              <a:t>action when </a:t>
            </a:r>
            <a:r>
              <a:rPr lang="en-GB" sz="2400" dirty="0" smtClean="0"/>
              <a:t>a provider </a:t>
            </a:r>
            <a:r>
              <a:rPr lang="en-GB" sz="2400" dirty="0"/>
              <a:t>is </a:t>
            </a:r>
            <a:r>
              <a:rPr lang="en-GB" sz="2400" dirty="0" smtClean="0"/>
              <a:t>rated RI, re-inspected </a:t>
            </a:r>
            <a:r>
              <a:rPr lang="en-GB" sz="2400" dirty="0"/>
              <a:t>and doesn’t improve; </a:t>
            </a:r>
          </a:p>
          <a:p>
            <a:pPr lvl="0"/>
            <a:r>
              <a:rPr lang="en-GB" sz="2400" dirty="0"/>
              <a:t>Harsh compliance action more </a:t>
            </a:r>
            <a:r>
              <a:rPr lang="en-GB" sz="2400" dirty="0" smtClean="0"/>
              <a:t>generally.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CQC		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 smtClean="0"/>
              <a:t>Guidance </a:t>
            </a:r>
            <a:r>
              <a:rPr lang="en-GB" sz="2400" dirty="0" smtClean="0"/>
              <a:t>on repeated ratings of RI: </a:t>
            </a:r>
            <a:endParaRPr lang="en-GB" sz="2400" dirty="0"/>
          </a:p>
          <a:p>
            <a:pPr marL="0" indent="0">
              <a:buNone/>
            </a:pPr>
            <a:r>
              <a:rPr lang="en-GB" sz="2400" u="sng" dirty="0">
                <a:hlinkClick r:id="rId2"/>
              </a:rPr>
              <a:t>http://www.cqc.org.uk/guidance-providers/adult-social-care/services-repeatedly-rated-requires-improvement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88111"/>
      </p:ext>
    </p:extLst>
  </p:cSld>
  <p:clrMapOvr>
    <a:masterClrMapping/>
  </p:clrMapOvr>
</p:sld>
</file>

<file path=ppt/theme/theme1.xml><?xml version="1.0" encoding="utf-8"?>
<a:theme xmlns:a="http://schemas.openxmlformats.org/drawingml/2006/main" name="GCPA talk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307</Words>
  <Application>Microsoft Office PowerPoint</Application>
  <PresentationFormat>On-screen Show (4:3)</PresentationFormat>
  <Paragraphs>58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GCPA talk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Sage</dc:creator>
  <cp:lastModifiedBy>Mei-Ling Huang</cp:lastModifiedBy>
  <cp:revision>78</cp:revision>
  <cp:lastPrinted>2017-03-27T14:45:52Z</cp:lastPrinted>
  <dcterms:created xsi:type="dcterms:W3CDTF">2017-03-24T10:37:59Z</dcterms:created>
  <dcterms:modified xsi:type="dcterms:W3CDTF">2018-09-12T14:54:02Z</dcterms:modified>
</cp:coreProperties>
</file>