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4"/>
  </p:notesMasterIdLst>
  <p:sldIdLst>
    <p:sldId id="256" r:id="rId2"/>
    <p:sldId id="263" r:id="rId3"/>
    <p:sldId id="257" r:id="rId4"/>
    <p:sldId id="258" r:id="rId5"/>
    <p:sldId id="259" r:id="rId6"/>
    <p:sldId id="262" r:id="rId7"/>
    <p:sldId id="260" r:id="rId8"/>
    <p:sldId id="261" r:id="rId9"/>
    <p:sldId id="267" r:id="rId10"/>
    <p:sldId id="265" r:id="rId11"/>
    <p:sldId id="268" r:id="rId12"/>
    <p:sldId id="270" r:id="rId13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CC"/>
    <a:srgbClr val="5482A7"/>
    <a:srgbClr val="00B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DE98A54D-550F-0542-ACBF-8F9F8CD7122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59A76314-35BF-4840-B1CD-8FD26F0595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16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7427" y="5257800"/>
            <a:ext cx="4446373" cy="1463675"/>
          </a:xfrm>
        </p:spPr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63" y="5231964"/>
            <a:ext cx="4046837" cy="14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45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0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5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63" y="5231964"/>
            <a:ext cx="4046837" cy="14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7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63" y="5231964"/>
            <a:ext cx="4046837" cy="14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63" y="5231964"/>
            <a:ext cx="4046837" cy="14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6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63" y="5231964"/>
            <a:ext cx="4046837" cy="14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0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9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7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1381A-5A2C-B24C-A876-0BD91AF9ED9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676A-FE46-EB4B-B257-8FFA1A258D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6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hsc-cornwall.org.uk/" TargetMode="External"/><Relationship Id="rId2" Type="http://schemas.openxmlformats.org/officeDocument/2006/relationships/hyperlink" Target="mailto:elaine.dyer@cahsc-cornwall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killsforcare.org.uk/Learning-development/Funding/Workforce-Development-Fund/Workforce-Development-Fund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634" y="365760"/>
            <a:ext cx="11364687" cy="5157898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CPIC Workforce Forum 25</a:t>
            </a:r>
            <a:r>
              <a:rPr lang="en-US" sz="4400" b="1" baseline="30000" dirty="0">
                <a:solidFill>
                  <a:srgbClr val="0070C0"/>
                </a:solidFill>
                <a:latin typeface="Montserrat" panose="00000500000000000000"/>
              </a:rPr>
              <a:t>th</a:t>
            </a:r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 August 2020</a:t>
            </a: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+</a:t>
            </a:r>
            <a:r>
              <a:rPr lang="en-US" sz="4400" dirty="0">
                <a:solidFill>
                  <a:srgbClr val="0070C0"/>
                </a:solidFill>
                <a:latin typeface="Montserrat" panose="00000500000000000000"/>
              </a:rPr>
              <a:t> </a:t>
            </a:r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Workforce Development Fund</a:t>
            </a: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+ European Social Fund (ESF)</a:t>
            </a: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+ NHS Training Opportunities</a:t>
            </a: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+ Assistant Practitioners Pilot</a:t>
            </a:r>
            <a:b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</a:br>
            <a:r>
              <a:rPr lang="en-US" sz="4400" b="1" dirty="0">
                <a:solidFill>
                  <a:srgbClr val="0070C0"/>
                </a:solidFill>
                <a:latin typeface="Montserrat" panose="00000500000000000000"/>
              </a:rPr>
              <a:t>+ Apprenticeships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2223"/>
            <a:ext cx="11456125" cy="2211482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  <a:ea typeface="Arial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00B0F0"/>
                </a:solidFill>
                <a:latin typeface="Montserrat" panose="00000500000000000000" pitchFamily="2" charset="0"/>
                <a:ea typeface="Arial" charset="0"/>
                <a:cs typeface="Arial" panose="020B0604020202020204" pitchFamily="34" charset="0"/>
              </a:rPr>
              <a:t>Elaine Dyer  CAHSC Funding and Events Lead</a:t>
            </a:r>
          </a:p>
          <a:p>
            <a:r>
              <a:rPr lang="en-US" sz="3600" b="1" dirty="0">
                <a:solidFill>
                  <a:srgbClr val="00B0F0"/>
                </a:solidFill>
                <a:latin typeface="Montserrat" panose="00000500000000000000" pitchFamily="2" charset="0"/>
                <a:ea typeface="Arial" charset="0"/>
                <a:cs typeface="Arial" panose="020B0604020202020204" pitchFamily="34" charset="0"/>
              </a:rPr>
              <a:t>Matthew Thomson  CAHSC Development Director</a:t>
            </a:r>
          </a:p>
        </p:txBody>
      </p:sp>
    </p:spTree>
    <p:extLst>
      <p:ext uri="{BB962C8B-B14F-4D97-AF65-F5344CB8AC3E}">
        <p14:creationId xmlns:p14="http://schemas.microsoft.com/office/powerpoint/2010/main" val="240167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068" y="15611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Montserrat" panose="00000500000000000000" pitchFamily="2" charset="0"/>
              </a:rPr>
              <a:t>What is ESF?</a:t>
            </a:r>
            <a:endParaRPr lang="en-GB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12" y="1233488"/>
            <a:ext cx="11312434" cy="5624512"/>
          </a:xfrm>
        </p:spPr>
        <p:txBody>
          <a:bodyPr>
            <a:normAutofit/>
          </a:bodyPr>
          <a:lstStyle/>
          <a:p>
            <a:r>
              <a:rPr lang="en-US" dirty="0">
                <a:latin typeface="Montserrat" panose="00000500000000000000" pitchFamily="2" charset="0"/>
              </a:rPr>
              <a:t>running until Spring 2023 as part of Cornwall’s European Structural Investment Fund (ESIF)</a:t>
            </a:r>
          </a:p>
          <a:p>
            <a:r>
              <a:rPr lang="en-US" dirty="0">
                <a:latin typeface="Montserrat" panose="00000500000000000000" pitchFamily="2" charset="0"/>
              </a:rPr>
              <a:t>Can fund up to 80% of project costs of ‘Delivery Partners’ – must be match funded at 20%</a:t>
            </a:r>
          </a:p>
          <a:p>
            <a:r>
              <a:rPr lang="en-US" dirty="0">
                <a:latin typeface="Montserrat" panose="00000500000000000000" pitchFamily="2" charset="0"/>
              </a:rPr>
              <a:t>ESF is awarded in response to applications submitted to themed ‘Calls’</a:t>
            </a:r>
          </a:p>
          <a:p>
            <a:r>
              <a:rPr lang="en-US" dirty="0">
                <a:latin typeface="Montserrat" panose="00000500000000000000" pitchFamily="2" charset="0"/>
              </a:rPr>
              <a:t>Currently 4 calls are live: ‘Sustainable Integration of Young People into the Labour Market’; Active Inclusion’; ‘Skills for Growth’ and ‘Access to Employment’</a:t>
            </a:r>
          </a:p>
          <a:p>
            <a:r>
              <a:rPr lang="en-US" dirty="0">
                <a:latin typeface="Montserrat" panose="00000500000000000000" pitchFamily="2" charset="0"/>
              </a:rPr>
              <a:t>Deadline 13</a:t>
            </a:r>
            <a:r>
              <a:rPr lang="en-US" baseline="30000" dirty="0">
                <a:latin typeface="Montserrat" panose="00000500000000000000" pitchFamily="2" charset="0"/>
              </a:rPr>
              <a:t>th</a:t>
            </a:r>
            <a:r>
              <a:rPr lang="en-US" dirty="0">
                <a:latin typeface="Montserrat" panose="00000500000000000000" pitchFamily="2" charset="0"/>
              </a:rPr>
              <a:t> October to submit</a:t>
            </a:r>
          </a:p>
          <a:p>
            <a:r>
              <a:rPr lang="en-US" dirty="0">
                <a:latin typeface="Montserrat" panose="00000500000000000000" pitchFamily="2" charset="0"/>
              </a:rPr>
              <a:t>Projects start March 2021..??</a:t>
            </a:r>
            <a:endParaRPr lang="en-GB" dirty="0">
              <a:latin typeface="Montserrat" panose="00000500000000000000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831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05" y="12428"/>
            <a:ext cx="11639005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Montserrat" panose="00000500000000000000" pitchFamily="2" charset="0"/>
              </a:rPr>
              <a:t>ESF Projects Active now or soon</a:t>
            </a:r>
            <a:endParaRPr lang="en-GB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937" y="1050609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Montserrat" panose="00000500000000000000" pitchFamily="2" charset="0"/>
              </a:rPr>
              <a:t>Flourish – CAHSC &amp; Dynamo Healthcare Training focus on boosting lowest paid workers; L2 modules</a:t>
            </a:r>
          </a:p>
          <a:p>
            <a:r>
              <a:rPr lang="en-US" dirty="0">
                <a:latin typeface="Montserrat" panose="00000500000000000000" pitchFamily="2" charset="0"/>
              </a:rPr>
              <a:t>‘Employer Led Skills’/‘Business Clusters’ – REACH @ Truro &amp; </a:t>
            </a:r>
            <a:r>
              <a:rPr lang="en-US" dirty="0" err="1">
                <a:latin typeface="Montserrat" panose="00000500000000000000" pitchFamily="2" charset="0"/>
              </a:rPr>
              <a:t>Penwith</a:t>
            </a:r>
            <a:r>
              <a:rPr lang="en-US" dirty="0">
                <a:latin typeface="Montserrat" panose="00000500000000000000" pitchFamily="2" charset="0"/>
              </a:rPr>
              <a:t> College – responding to employer needs with bespoke and off the peg training</a:t>
            </a:r>
          </a:p>
          <a:p>
            <a:r>
              <a:rPr lang="en-US" dirty="0">
                <a:latin typeface="Montserrat" panose="00000500000000000000" pitchFamily="2" charset="0"/>
              </a:rPr>
              <a:t>‘Bedrock Futures’- Dynamo HCT – L4 Digital Skills for Social Care</a:t>
            </a:r>
          </a:p>
          <a:p>
            <a:r>
              <a:rPr lang="en-US" dirty="0">
                <a:latin typeface="Montserrat" panose="00000500000000000000" pitchFamily="2" charset="0"/>
              </a:rPr>
              <a:t>All in all 750+ training opportunities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555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22960"/>
            <a:ext cx="12070080" cy="2674382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5400" b="1" dirty="0">
                <a:solidFill>
                  <a:srgbClr val="0070C0"/>
                </a:solidFill>
                <a:latin typeface="Montserrat" panose="00000500000000000000" pitchFamily="2" charset="0"/>
              </a:rPr>
              <a:t>Assistant Practitioner (AP)</a:t>
            </a:r>
            <a:br>
              <a:rPr lang="en-US" sz="5400" b="1" dirty="0">
                <a:solidFill>
                  <a:srgbClr val="0070C0"/>
                </a:solidFill>
                <a:latin typeface="Montserrat" panose="00000500000000000000" pitchFamily="2" charset="0"/>
              </a:rPr>
            </a:br>
            <a:r>
              <a:rPr lang="en-US" sz="5400" b="1" dirty="0">
                <a:solidFill>
                  <a:srgbClr val="0070C0"/>
                </a:solidFill>
                <a:latin typeface="Montserrat" panose="00000500000000000000" pitchFamily="2" charset="0"/>
              </a:rPr>
              <a:t>&amp;</a:t>
            </a:r>
            <a:br>
              <a:rPr lang="en-US" sz="5400" b="1" dirty="0">
                <a:solidFill>
                  <a:srgbClr val="0070C0"/>
                </a:solidFill>
                <a:latin typeface="Montserrat" panose="00000500000000000000" pitchFamily="2" charset="0"/>
              </a:rPr>
            </a:br>
            <a:r>
              <a:rPr lang="en-US" sz="5400" b="1" dirty="0">
                <a:solidFill>
                  <a:srgbClr val="0070C0"/>
                </a:solidFill>
                <a:latin typeface="Montserrat" panose="00000500000000000000" pitchFamily="2" charset="0"/>
              </a:rPr>
              <a:t> Apprenticeships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61409"/>
            <a:ext cx="9144000" cy="227560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  <a:ea typeface="Arial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rgbClr val="00B0F0"/>
                </a:solidFill>
                <a:latin typeface="Montserrat" panose="00000500000000000000" pitchFamily="2" charset="0"/>
                <a:ea typeface="Arial" charset="0"/>
                <a:cs typeface="Arial" panose="020B0604020202020204" pitchFamily="34" charset="0"/>
              </a:rPr>
              <a:t>Matthew Thomson Development Director, CAHSC Learning Partnership</a:t>
            </a:r>
          </a:p>
        </p:txBody>
      </p:sp>
    </p:spTree>
    <p:extLst>
      <p:ext uri="{BB962C8B-B14F-4D97-AF65-F5344CB8AC3E}">
        <p14:creationId xmlns:p14="http://schemas.microsoft.com/office/powerpoint/2010/main" val="392384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836" y="1388997"/>
            <a:ext cx="10020300" cy="2029968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6700" b="1" dirty="0">
                <a:solidFill>
                  <a:srgbClr val="0070C0"/>
                </a:solidFill>
                <a:latin typeface="Montserrat" panose="00000500000000000000" pitchFamily="2" charset="0"/>
              </a:rPr>
              <a:t>Workforce Development Fund 2020/21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61409"/>
            <a:ext cx="9144000" cy="227560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  <a:ea typeface="Arial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rgbClr val="00B0F0"/>
                </a:solidFill>
                <a:latin typeface="Montserrat" panose="00000500000000000000" pitchFamily="2" charset="0"/>
                <a:ea typeface="Arial" charset="0"/>
                <a:cs typeface="Arial" panose="020B0604020202020204" pitchFamily="34" charset="0"/>
              </a:rPr>
              <a:t>Elaine Dyer  Funding and Events Lead, CAHSC Learning Partnership</a:t>
            </a:r>
          </a:p>
        </p:txBody>
      </p:sp>
    </p:spTree>
    <p:extLst>
      <p:ext uri="{BB962C8B-B14F-4D97-AF65-F5344CB8AC3E}">
        <p14:creationId xmlns:p14="http://schemas.microsoft.com/office/powerpoint/2010/main" val="427988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Montserrat" panose="00000500000000000000" pitchFamily="2" charset="0"/>
              </a:rPr>
              <a:t>What is WDF?</a:t>
            </a:r>
            <a:endParaRPr lang="en-GB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069" y="1351054"/>
            <a:ext cx="10515600" cy="4351338"/>
          </a:xfrm>
        </p:spPr>
        <p:txBody>
          <a:bodyPr/>
          <a:lstStyle/>
          <a:p>
            <a:r>
              <a:rPr lang="en-GB" dirty="0">
                <a:latin typeface="Montserrat" panose="00000500000000000000" pitchFamily="2" charset="0"/>
              </a:rPr>
              <a:t>Grant provided by DHSC, distributed by Skills for Care</a:t>
            </a:r>
          </a:p>
          <a:p>
            <a:r>
              <a:rPr lang="en-GB" dirty="0">
                <a:latin typeface="Montserrat" panose="00000500000000000000" pitchFamily="2" charset="0"/>
              </a:rPr>
              <a:t>Reimbursement scheme, funding is claimed on completion and receipt of learners Certificate (Jan 2020-March 2021)</a:t>
            </a:r>
          </a:p>
          <a:p>
            <a:r>
              <a:rPr lang="en-US" dirty="0">
                <a:latin typeface="Montserrat" panose="00000500000000000000" pitchFamily="2" charset="0"/>
              </a:rPr>
              <a:t>The fund covers a range of qualifications, from diplomas and apprenticeships in Care, to areas such as medications, dementia and autism</a:t>
            </a:r>
            <a:endParaRPr lang="en-GB" dirty="0">
              <a:latin typeface="Montserrat" panose="00000500000000000000" pitchFamily="2" charset="0"/>
            </a:endParaRPr>
          </a:p>
          <a:p>
            <a:r>
              <a:rPr lang="en-GB" dirty="0">
                <a:latin typeface="Montserrat" panose="00000500000000000000" pitchFamily="2" charset="0"/>
              </a:rPr>
              <a:t>Can claim up to £2000 per learner, per year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45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CAHSC Workforce Development Fund 20/21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Montserrat" panose="00000500000000000000" pitchFamily="2" charset="0"/>
              </a:rPr>
              <a:t>Successful bid to Skills for Care and awarded £110K</a:t>
            </a:r>
          </a:p>
          <a:p>
            <a:endParaRPr lang="en-GB" dirty="0">
              <a:latin typeface="Montserrat" panose="00000500000000000000" pitchFamily="2" charset="0"/>
            </a:endParaRPr>
          </a:p>
          <a:p>
            <a:r>
              <a:rPr lang="en-GB" dirty="0">
                <a:latin typeface="Montserrat" panose="00000500000000000000" pitchFamily="2" charset="0"/>
              </a:rPr>
              <a:t>Fund open to Cornwall, Isles of Scilly and Devon care providers</a:t>
            </a:r>
          </a:p>
          <a:p>
            <a:endParaRPr lang="en-GB" dirty="0">
              <a:latin typeface="Montserrat" panose="00000500000000000000" pitchFamily="2" charset="0"/>
            </a:endParaRPr>
          </a:p>
          <a:p>
            <a:r>
              <a:rPr lang="en-GB" dirty="0">
                <a:latin typeface="Montserrat" panose="00000500000000000000" pitchFamily="2" charset="0"/>
              </a:rPr>
              <a:t>In 2019/2020 we were awarded £220k of which £165K was claimed by Cornwall providers</a:t>
            </a:r>
          </a:p>
        </p:txBody>
      </p:sp>
    </p:spTree>
    <p:extLst>
      <p:ext uri="{BB962C8B-B14F-4D97-AF65-F5344CB8AC3E}">
        <p14:creationId xmlns:p14="http://schemas.microsoft.com/office/powerpoint/2010/main" val="374149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Montserrat" panose="00000500000000000000" pitchFamily="2" charset="0"/>
              </a:rPr>
              <a:t>Changes to WDF in 2020/2021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653" y="1731055"/>
            <a:ext cx="9106988" cy="3138261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GB" sz="2800" dirty="0">
                <a:latin typeface="Montserrat" panose="00000500000000000000" pitchFamily="2" charset="0"/>
              </a:rPr>
              <a:t>Includes new Level 4 </a:t>
            </a:r>
            <a:r>
              <a:rPr lang="en-US" sz="2800" dirty="0">
                <a:latin typeface="Montserrat" panose="00000500000000000000" pitchFamily="2" charset="0"/>
              </a:rPr>
              <a:t>Lead Practitioner in Adult Care apprenticeship standard and end point assessment - £1550</a:t>
            </a:r>
          </a:p>
          <a:p>
            <a:pPr lvl="1"/>
            <a:endParaRPr lang="en-US" sz="2800" dirty="0">
              <a:latin typeface="Montserrat" panose="00000500000000000000" pitchFamily="2" charset="0"/>
            </a:endParaRPr>
          </a:p>
          <a:p>
            <a:pPr lvl="1"/>
            <a:r>
              <a:rPr lang="en-US" sz="2800" dirty="0">
                <a:latin typeface="Montserrat" panose="00000500000000000000" pitchFamily="2" charset="0"/>
              </a:rPr>
              <a:t>Non-accredited courses;</a:t>
            </a:r>
          </a:p>
          <a:p>
            <a:pPr lvl="1" algn="just"/>
            <a:r>
              <a:rPr lang="en-US" sz="2800" dirty="0">
                <a:latin typeface="Montserrat" panose="00000500000000000000" pitchFamily="2" charset="0"/>
              </a:rPr>
              <a:t>Well Led (4 day) £500</a:t>
            </a:r>
          </a:p>
          <a:p>
            <a:pPr lvl="1"/>
            <a:r>
              <a:rPr lang="en-US" sz="2800" dirty="0">
                <a:latin typeface="Montserrat" panose="00000500000000000000" pitchFamily="2" charset="0"/>
              </a:rPr>
              <a:t>CPD (1 day) £125</a:t>
            </a:r>
          </a:p>
          <a:p>
            <a:pPr lvl="1"/>
            <a:endParaRPr lang="en-US" sz="2800" dirty="0">
              <a:latin typeface="Montserrat" panose="00000500000000000000" pitchFamily="2" charset="0"/>
            </a:endParaRPr>
          </a:p>
          <a:p>
            <a:pPr lvl="1"/>
            <a:r>
              <a:rPr lang="en-US" sz="2800" dirty="0">
                <a:latin typeface="Montserrat" panose="00000500000000000000" pitchFamily="2" charset="0"/>
              </a:rPr>
              <a:t>Digital learning for managers – online modules - £50</a:t>
            </a:r>
            <a:endParaRPr lang="en-GB" sz="2800" dirty="0">
              <a:latin typeface="Montserrat" panose="00000500000000000000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69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Montserrat" panose="00000500000000000000" pitchFamily="2" charset="0"/>
              </a:rPr>
              <a:t>Upfront Funding in 2020/2021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070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Montserrat" panose="00000500000000000000" pitchFamily="2" charset="0"/>
              </a:rPr>
              <a:t>Successful delivery of upfront funded programmes to over 120 learners in 19/20 in partnership with FreeBird Associates.</a:t>
            </a:r>
          </a:p>
          <a:p>
            <a:endParaRPr lang="en-US" sz="2400" dirty="0">
              <a:latin typeface="Montserrat" panose="00000500000000000000" pitchFamily="2" charset="0"/>
            </a:endParaRPr>
          </a:p>
          <a:p>
            <a:r>
              <a:rPr lang="en-US" sz="2400" dirty="0">
                <a:latin typeface="Montserrat" panose="00000500000000000000" pitchFamily="2" charset="0"/>
              </a:rPr>
              <a:t>For 20/21, we have negotiated upfront funding for Cornwall and Devon in partnership with FreeBird Associates. This is not being offered nationally.</a:t>
            </a:r>
          </a:p>
          <a:p>
            <a:endParaRPr lang="en-US" sz="2400" dirty="0">
              <a:latin typeface="Montserrat" panose="00000500000000000000" pitchFamily="2" charset="0"/>
            </a:endParaRPr>
          </a:p>
          <a:p>
            <a:r>
              <a:rPr lang="en-US" sz="2400" dirty="0">
                <a:latin typeface="Montserrat" panose="00000500000000000000" pitchFamily="2" charset="0"/>
              </a:rPr>
              <a:t>Funded spaces available on Well Led, Lead to Succeed and End of Life Awareness from September 2020. Details to be circulated. </a:t>
            </a:r>
            <a:endParaRPr lang="en-GB" sz="24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76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Montserrat" panose="00000500000000000000" pitchFamily="2" charset="0"/>
              </a:rPr>
              <a:t>How to claim</a:t>
            </a:r>
            <a:endParaRPr lang="en-GB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Join our WDF Partnership (free of charge)</a:t>
            </a:r>
          </a:p>
          <a:p>
            <a:r>
              <a:rPr lang="en-US" dirty="0">
                <a:latin typeface="Montserrat" panose="00000500000000000000" pitchFamily="2" charset="0"/>
              </a:rPr>
              <a:t>Sign up to ASC-WDS and keep it updated </a:t>
            </a:r>
          </a:p>
          <a:p>
            <a:r>
              <a:rPr lang="en-US" dirty="0">
                <a:latin typeface="Montserrat" panose="00000500000000000000" pitchFamily="2" charset="0"/>
              </a:rPr>
              <a:t>Complete Claims Form and send with copy of certificate(s)</a:t>
            </a:r>
          </a:p>
          <a:p>
            <a:r>
              <a:rPr lang="en-US" dirty="0">
                <a:latin typeface="Montserrat" panose="00000500000000000000" pitchFamily="2" charset="0"/>
              </a:rPr>
              <a:t>Support available from CAHSC with all of the above</a:t>
            </a:r>
          </a:p>
          <a:p>
            <a:r>
              <a:rPr lang="en-US" dirty="0">
                <a:latin typeface="Montserrat" panose="00000500000000000000" pitchFamily="2" charset="0"/>
              </a:rPr>
              <a:t>Submit claims regularly </a:t>
            </a:r>
            <a:endParaRPr lang="en-GB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5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Montserrat" panose="00000500000000000000" pitchFamily="2" charset="0"/>
              </a:rPr>
              <a:t>Questions?</a:t>
            </a:r>
            <a:endParaRPr lang="en-GB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351338"/>
          </a:xfrm>
        </p:spPr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Contact Elaine: </a:t>
            </a:r>
            <a:r>
              <a:rPr lang="en-US" dirty="0">
                <a:latin typeface="Montserrat" panose="00000500000000000000" pitchFamily="2" charset="0"/>
                <a:hlinkClick r:id="rId2"/>
              </a:rPr>
              <a:t>elaine.dyer@cahsc-cornwall.org.uk</a:t>
            </a:r>
            <a:endParaRPr lang="en-US" dirty="0">
              <a:latin typeface="Montserrat" panose="00000500000000000000" pitchFamily="2" charset="0"/>
            </a:endParaRPr>
          </a:p>
          <a:p>
            <a:r>
              <a:rPr lang="en-US" dirty="0">
                <a:latin typeface="Montserrat" panose="00000500000000000000" pitchFamily="2" charset="0"/>
              </a:rPr>
              <a:t>CAHSC website: </a:t>
            </a:r>
            <a:r>
              <a:rPr lang="en-US" dirty="0">
                <a:latin typeface="Montserrat" panose="00000500000000000000" pitchFamily="2" charset="0"/>
                <a:hlinkClick r:id="rId3"/>
              </a:rPr>
              <a:t>www.cahsc-cornwall.org.uk</a:t>
            </a:r>
            <a:endParaRPr lang="en-US" dirty="0">
              <a:latin typeface="Montserrat" panose="00000500000000000000" pitchFamily="2" charset="0"/>
            </a:endParaRPr>
          </a:p>
          <a:p>
            <a:r>
              <a:rPr lang="en-US" dirty="0">
                <a:latin typeface="Montserrat" panose="00000500000000000000" pitchFamily="2" charset="0"/>
              </a:rPr>
              <a:t>Skills for Care website: </a:t>
            </a:r>
            <a:r>
              <a:rPr lang="en-US" dirty="0">
                <a:latin typeface="Montserrat" panose="00000500000000000000" pitchFamily="2" charset="0"/>
                <a:hlinkClick r:id="rId4"/>
              </a:rPr>
              <a:t>https://www.skillsforcare.org.uk/Learning-development/Funding/Workforce-Development-Fund/Workforce-Development-Fund.aspx</a:t>
            </a:r>
            <a:endParaRPr lang="en-US" dirty="0">
              <a:latin typeface="Montserrat" panose="00000500000000000000" pitchFamily="2" charset="0"/>
            </a:endParaRPr>
          </a:p>
          <a:p>
            <a:endParaRPr lang="en-GB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02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836" y="1388997"/>
            <a:ext cx="10020300" cy="202996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6700" b="1" dirty="0">
                <a:solidFill>
                  <a:srgbClr val="0070C0"/>
                </a:solidFill>
                <a:latin typeface="Montserrat" panose="00000500000000000000" pitchFamily="2" charset="0"/>
              </a:rPr>
              <a:t>European Social  Fund 2020/23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61409"/>
            <a:ext cx="9144000" cy="227560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  <a:ea typeface="Arial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rgbClr val="00B0F0"/>
                </a:solidFill>
                <a:latin typeface="Montserrat" panose="00000500000000000000" pitchFamily="2" charset="0"/>
                <a:ea typeface="Arial" charset="0"/>
                <a:cs typeface="Arial" panose="020B0604020202020204" pitchFamily="34" charset="0"/>
              </a:rPr>
              <a:t>Matthew Thomson Development Director, CAHSC Learning Partnership</a:t>
            </a:r>
          </a:p>
        </p:txBody>
      </p:sp>
    </p:spTree>
    <p:extLst>
      <p:ext uri="{BB962C8B-B14F-4D97-AF65-F5344CB8AC3E}">
        <p14:creationId xmlns:p14="http://schemas.microsoft.com/office/powerpoint/2010/main" val="2663413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3756</TotalTime>
  <Words>582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Montserrat</vt:lpstr>
      <vt:lpstr>Office Theme</vt:lpstr>
      <vt:lpstr>CPIC Workforce Forum 25th August 2020    + Workforce Development Fund + European Social Fund (ESF) + NHS Training Opportunities + Assistant Practitioners Pilot + Apprenticeships</vt:lpstr>
      <vt:lpstr> Workforce Development Fund 2020/21</vt:lpstr>
      <vt:lpstr>What is WDF?</vt:lpstr>
      <vt:lpstr>CAHSC Workforce Development Fund 20/21</vt:lpstr>
      <vt:lpstr>Changes to WDF in 2020/2021</vt:lpstr>
      <vt:lpstr>Upfront Funding in 2020/2021</vt:lpstr>
      <vt:lpstr>How to claim</vt:lpstr>
      <vt:lpstr>Questions?</vt:lpstr>
      <vt:lpstr> European Social  Fund 2020/23</vt:lpstr>
      <vt:lpstr>What is ESF?</vt:lpstr>
      <vt:lpstr>ESF Projects Active now or soon</vt:lpstr>
      <vt:lpstr> Assistant Practitioner (AP) &amp;  Apprenticeships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Beverly Futtit</dc:creator>
  <cp:lastModifiedBy>Richard Monk</cp:lastModifiedBy>
  <cp:revision>94</cp:revision>
  <cp:lastPrinted>2018-12-06T21:54:16Z</cp:lastPrinted>
  <dcterms:created xsi:type="dcterms:W3CDTF">2017-07-04T20:33:16Z</dcterms:created>
  <dcterms:modified xsi:type="dcterms:W3CDTF">2020-08-25T10:27:02Z</dcterms:modified>
</cp:coreProperties>
</file>