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58" r:id="rId2"/>
    <p:sldId id="279" r:id="rId3"/>
    <p:sldId id="280" r:id="rId4"/>
    <p:sldId id="283" r:id="rId5"/>
    <p:sldId id="264" r:id="rId6"/>
    <p:sldId id="281" r:id="rId7"/>
    <p:sldId id="284" r:id="rId8"/>
    <p:sldId id="273" r:id="rId9"/>
    <p:sldId id="260" r:id="rId10"/>
  </p:sldIdLst>
  <p:sldSz cx="9144000" cy="6858000" type="screen4x3"/>
  <p:notesSz cx="6742113" cy="987266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9E"/>
    <a:srgbClr val="003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587" autoAdjust="0"/>
  </p:normalViewPr>
  <p:slideViewPr>
    <p:cSldViewPr>
      <p:cViewPr>
        <p:scale>
          <a:sx n="90" d="100"/>
          <a:sy n="90" d="100"/>
        </p:scale>
        <p:origin x="-416" y="-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64649-1D1D-4B2C-94DA-6B2620F06AC7}" type="datetimeFigureOut">
              <a:rPr lang="en-GB" smtClean="0"/>
              <a:t>31/10/2018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1C1CF-A9A4-42BD-9408-71215CB61C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31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1C1CF-A9A4-42BD-9408-71215CB61C2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612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rotWithShape="0">
          <a:gsLst>
            <a:gs pos="0">
              <a:srgbClr val="003893"/>
            </a:gs>
            <a:gs pos="100000">
              <a:srgbClr val="00AA9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4572000" y="5300662"/>
            <a:ext cx="576064" cy="854869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525836"/>
            <a:ext cx="5976937" cy="233521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79388" y="4077072"/>
            <a:ext cx="3024187" cy="17526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Insert name of presenter and date of presentation</a:t>
            </a:r>
            <a:endParaRPr lang="en-GB" noProof="0" dirty="0" smtClean="0"/>
          </a:p>
        </p:txBody>
      </p:sp>
      <p:grpSp>
        <p:nvGrpSpPr>
          <p:cNvPr id="3091" name="Group 19"/>
          <p:cNvGrpSpPr>
            <a:grpSpLocks/>
          </p:cNvGrpSpPr>
          <p:nvPr/>
        </p:nvGrpSpPr>
        <p:grpSpPr bwMode="auto">
          <a:xfrm>
            <a:off x="3421063" y="3284538"/>
            <a:ext cx="5381625" cy="4545012"/>
            <a:chOff x="2109" y="2069"/>
            <a:chExt cx="3390" cy="2863"/>
          </a:xfrm>
          <a:blipFill>
            <a:blip r:embed="rId2"/>
            <a:tile tx="0" ty="0" sx="100000" sy="100000" flip="none" algn="tl"/>
          </a:blipFill>
        </p:grpSpPr>
        <p:sp>
          <p:nvSpPr>
            <p:cNvPr id="3087" name="Line 15"/>
            <p:cNvSpPr>
              <a:spLocks noChangeShapeType="1"/>
            </p:cNvSpPr>
            <p:nvPr userDrawn="1"/>
          </p:nvSpPr>
          <p:spPr bwMode="auto">
            <a:xfrm flipH="1">
              <a:off x="4195" y="3974"/>
              <a:ext cx="499" cy="218"/>
            </a:xfrm>
            <a:prstGeom prst="line">
              <a:avLst/>
            </a:prstGeom>
            <a:grpFill/>
            <a:ln w="1270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6" name="Line 14"/>
            <p:cNvSpPr>
              <a:spLocks noChangeShapeType="1"/>
            </p:cNvSpPr>
            <p:nvPr userDrawn="1"/>
          </p:nvSpPr>
          <p:spPr bwMode="auto">
            <a:xfrm flipH="1">
              <a:off x="3741" y="3022"/>
              <a:ext cx="227" cy="686"/>
            </a:xfrm>
            <a:prstGeom prst="line">
              <a:avLst/>
            </a:prstGeom>
            <a:grpFill/>
            <a:ln w="1270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0" name="Oval 8"/>
            <p:cNvSpPr>
              <a:spLocks noChangeArrowheads="1"/>
            </p:cNvSpPr>
            <p:nvPr userDrawn="1"/>
          </p:nvSpPr>
          <p:spPr bwMode="auto">
            <a:xfrm>
              <a:off x="2971" y="3708"/>
              <a:ext cx="1224" cy="1224"/>
            </a:xfrm>
            <a:prstGeom prst="ellipse">
              <a:avLst/>
            </a:prstGeom>
            <a:noFill/>
            <a:ln w="1270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1" name="Oval 9" descr="WPOH0229-3304"/>
            <p:cNvSpPr>
              <a:spLocks noChangeArrowheads="1"/>
            </p:cNvSpPr>
            <p:nvPr userDrawn="1"/>
          </p:nvSpPr>
          <p:spPr bwMode="auto">
            <a:xfrm>
              <a:off x="4694" y="3475"/>
              <a:ext cx="805" cy="805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1270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2" name="Oval 10" descr="Gramound Pedometer 7997e"/>
            <p:cNvSpPr>
              <a:spLocks noChangeArrowheads="1"/>
            </p:cNvSpPr>
            <p:nvPr userDrawn="1"/>
          </p:nvSpPr>
          <p:spPr bwMode="auto">
            <a:xfrm>
              <a:off x="3515" y="2069"/>
              <a:ext cx="1270" cy="1270"/>
            </a:xfrm>
            <a:prstGeom prst="ellipse">
              <a:avLst/>
            </a:prstGeom>
            <a:blipFill dpi="0" rotWithShape="1">
              <a:blip r:embed="rId4"/>
              <a:srcRect/>
              <a:tile tx="-469900" ty="0" sx="30000" sy="30000" flip="none" algn="tl"/>
            </a:blipFill>
            <a:ln w="1270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3" name="Oval 11"/>
            <p:cNvSpPr>
              <a:spLocks noChangeArrowheads="1"/>
            </p:cNvSpPr>
            <p:nvPr userDrawn="1"/>
          </p:nvSpPr>
          <p:spPr bwMode="auto">
            <a:xfrm>
              <a:off x="2109" y="2432"/>
              <a:ext cx="998" cy="998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1270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13" y="-243408"/>
            <a:ext cx="4887491" cy="2015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5543847" cy="7207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23" y="69341"/>
            <a:ext cx="3333577" cy="127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08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852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436510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25" y="69341"/>
            <a:ext cx="3522376" cy="134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0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5543847" cy="7207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23" y="69341"/>
            <a:ext cx="3333577" cy="127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97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5543847" cy="7207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23" y="69341"/>
            <a:ext cx="3333577" cy="127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7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5543847" cy="7207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23" y="69341"/>
            <a:ext cx="3333577" cy="127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02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23" y="69341"/>
            <a:ext cx="3333577" cy="127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49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96752"/>
            <a:ext cx="5111750" cy="49294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544" y="2420888"/>
            <a:ext cx="3008313" cy="36829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23" y="69341"/>
            <a:ext cx="3333577" cy="127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79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9451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40767"/>
            <a:ext cx="5486400" cy="36028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2048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23" y="69341"/>
            <a:ext cx="3333577" cy="127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33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33375"/>
            <a:ext cx="82296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»"/>
        <a:defRPr sz="2000">
          <a:solidFill>
            <a:schemeClr val="accent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»"/>
        <a:defRPr sz="2000">
          <a:solidFill>
            <a:schemeClr val="accent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»"/>
        <a:defRPr sz="2000">
          <a:solidFill>
            <a:schemeClr val="accent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»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Winter 2018/19</a:t>
            </a:r>
            <a:br>
              <a:rPr lang="en-GB" dirty="0" smtClean="0"/>
            </a:br>
            <a:r>
              <a:rPr lang="en-GB" sz="3200" b="0" cap="none" dirty="0">
                <a:solidFill>
                  <a:srgbClr val="333399"/>
                </a:solidFill>
                <a:ea typeface="+mn-ea"/>
                <a:cs typeface="+mn-cs"/>
              </a:rPr>
              <a:t>P</a:t>
            </a:r>
            <a:r>
              <a:rPr lang="en-GB" sz="3200" b="0" cap="none" dirty="0" smtClean="0">
                <a:solidFill>
                  <a:srgbClr val="333399"/>
                </a:solidFill>
                <a:ea typeface="+mn-ea"/>
                <a:cs typeface="+mn-cs"/>
              </a:rPr>
              <a:t>lanning to maintain safety, standards and </a:t>
            </a:r>
            <a:r>
              <a:rPr lang="en-GB" sz="3200" b="0" cap="none" dirty="0">
                <a:solidFill>
                  <a:srgbClr val="333399"/>
                </a:solidFill>
                <a:ea typeface="+mn-ea"/>
                <a:cs typeface="+mn-cs"/>
              </a:rPr>
              <a:t>p</a:t>
            </a:r>
            <a:r>
              <a:rPr lang="en-GB" sz="3200" b="0" cap="none" dirty="0" smtClean="0">
                <a:solidFill>
                  <a:srgbClr val="333399"/>
                </a:solidFill>
                <a:ea typeface="+mn-ea"/>
                <a:cs typeface="+mn-cs"/>
              </a:rPr>
              <a:t>eople’s experience of care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Karen Kay – Executive Lead Urgent and Emergency Care, </a:t>
            </a:r>
            <a:r>
              <a:rPr lang="en-GB" dirty="0" err="1" smtClean="0"/>
              <a:t>CIoS</a:t>
            </a:r>
            <a:r>
              <a:rPr lang="en-GB" dirty="0" smtClean="0"/>
              <a:t> system.</a:t>
            </a:r>
          </a:p>
        </p:txBody>
      </p:sp>
    </p:spTree>
    <p:extLst>
      <p:ext uri="{BB962C8B-B14F-4D97-AF65-F5344CB8AC3E}">
        <p14:creationId xmlns:p14="http://schemas.microsoft.com/office/powerpoint/2010/main" val="1986639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321" y="404019"/>
            <a:ext cx="5543847" cy="720725"/>
          </a:xfrm>
        </p:spPr>
        <p:txBody>
          <a:bodyPr/>
          <a:lstStyle/>
          <a:p>
            <a:r>
              <a:rPr lang="en-GB" dirty="0" smtClean="0"/>
              <a:t>Risks &amp; Issues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1438"/>
            <a:ext cx="8496944" cy="5183906"/>
          </a:xfrm>
        </p:spPr>
        <p:txBody>
          <a:bodyPr/>
          <a:lstStyle/>
          <a:p>
            <a:r>
              <a:rPr lang="en-GB" sz="2400" b="1" dirty="0"/>
              <a:t>Issue: </a:t>
            </a:r>
            <a:r>
              <a:rPr lang="en-GB" sz="2400" dirty="0"/>
              <a:t>Year on year increase in UEC demand</a:t>
            </a:r>
          </a:p>
          <a:p>
            <a:r>
              <a:rPr lang="en-GB" sz="2400" b="1" dirty="0"/>
              <a:t>Issue: </a:t>
            </a:r>
            <a:r>
              <a:rPr lang="en-GB" sz="2400" dirty="0"/>
              <a:t>Insufficient home care provision</a:t>
            </a:r>
          </a:p>
          <a:p>
            <a:r>
              <a:rPr lang="en-GB" sz="2400" b="1" dirty="0"/>
              <a:t>Issue: </a:t>
            </a:r>
            <a:r>
              <a:rPr lang="en-GB" sz="2400" dirty="0"/>
              <a:t>Insufficient capacity to meet demand for re-</a:t>
            </a:r>
            <a:r>
              <a:rPr lang="en-GB" sz="2400" dirty="0" err="1"/>
              <a:t>ablement</a:t>
            </a:r>
            <a:r>
              <a:rPr lang="en-GB" sz="2400" dirty="0"/>
              <a:t> support  </a:t>
            </a:r>
          </a:p>
          <a:p>
            <a:r>
              <a:rPr lang="en-GB" sz="2400" b="1" dirty="0"/>
              <a:t>Issue: </a:t>
            </a:r>
            <a:r>
              <a:rPr lang="en-GB" sz="2400" b="1" dirty="0">
                <a:solidFill>
                  <a:srgbClr val="FF0000"/>
                </a:solidFill>
              </a:rPr>
              <a:t>x</a:t>
            </a:r>
            <a:r>
              <a:rPr lang="en-GB" sz="2400" dirty="0"/>
              <a:t> L</a:t>
            </a:r>
            <a:r>
              <a:rPr lang="en-GB" sz="2400" dirty="0" smtClean="0"/>
              <a:t>ess </a:t>
            </a:r>
            <a:r>
              <a:rPr lang="en-GB" sz="2400" dirty="0"/>
              <a:t>acute medical beds in RCHT compared to last winter</a:t>
            </a:r>
          </a:p>
          <a:p>
            <a:r>
              <a:rPr lang="en-GB" sz="2400" b="1" dirty="0"/>
              <a:t>Risk: </a:t>
            </a:r>
            <a:r>
              <a:rPr lang="en-GB" sz="2400" dirty="0"/>
              <a:t>Reducing care home capacity</a:t>
            </a:r>
          </a:p>
          <a:p>
            <a:r>
              <a:rPr lang="en-GB" sz="2400" b="1" dirty="0"/>
              <a:t>Risk: </a:t>
            </a:r>
            <a:r>
              <a:rPr lang="en-GB" sz="2400" dirty="0"/>
              <a:t>Norovirus</a:t>
            </a:r>
          </a:p>
          <a:p>
            <a:r>
              <a:rPr lang="en-GB" sz="2400" b="1" dirty="0"/>
              <a:t>Risk: </a:t>
            </a:r>
            <a:r>
              <a:rPr lang="en-GB" sz="2400" dirty="0"/>
              <a:t>Seasonal illness </a:t>
            </a:r>
            <a:r>
              <a:rPr lang="en-GB" sz="2400" dirty="0" smtClean="0"/>
              <a:t>like </a:t>
            </a:r>
            <a:r>
              <a:rPr lang="en-GB" sz="2400" dirty="0"/>
              <a:t>flu and other respiratory illness</a:t>
            </a:r>
          </a:p>
          <a:p>
            <a:pPr>
              <a:tabLst>
                <a:tab pos="2689225" algn="l"/>
              </a:tabLst>
            </a:pPr>
            <a:r>
              <a:rPr lang="en-GB" sz="2400" b="1" dirty="0"/>
              <a:t>Risk: </a:t>
            </a:r>
            <a:r>
              <a:rPr lang="en-GB" sz="2400" dirty="0"/>
              <a:t>Severe weather conditions</a:t>
            </a:r>
          </a:p>
          <a:p>
            <a:pPr>
              <a:tabLst>
                <a:tab pos="2689225" algn="l"/>
              </a:tabLst>
            </a:pPr>
            <a:r>
              <a:rPr lang="en-GB" sz="2400" b="1" dirty="0"/>
              <a:t>Risk: </a:t>
            </a:r>
            <a:r>
              <a:rPr lang="en-GB" sz="2400" dirty="0"/>
              <a:t>P</a:t>
            </a:r>
            <a:r>
              <a:rPr lang="en-GB" sz="2400" dirty="0" smtClean="0"/>
              <a:t>rimary </a:t>
            </a:r>
            <a:r>
              <a:rPr lang="en-GB" sz="2400" dirty="0"/>
              <a:t>care resilience</a:t>
            </a:r>
          </a:p>
          <a:p>
            <a:pPr marL="0" lvl="0" indent="0">
              <a:buNone/>
            </a:pPr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97375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32656"/>
            <a:ext cx="5543847" cy="863377"/>
          </a:xfrm>
        </p:spPr>
        <p:txBody>
          <a:bodyPr/>
          <a:lstStyle/>
          <a:p>
            <a:r>
              <a:rPr lang="en-GB" dirty="0" smtClean="0"/>
              <a:t>Impact assessment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496944" cy="4824536"/>
          </a:xfrm>
        </p:spPr>
        <p:txBody>
          <a:bodyPr/>
          <a:lstStyle/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2400" dirty="0"/>
              <a:t>System-wide capacity deficit (equivalent to </a:t>
            </a:r>
            <a:r>
              <a:rPr lang="en-GB" sz="2400" dirty="0" smtClean="0"/>
              <a:t>64 </a:t>
            </a:r>
            <a:r>
              <a:rPr lang="en-GB" sz="2400" dirty="0"/>
              <a:t>acute beds)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2400" dirty="0"/>
              <a:t>Surge in </a:t>
            </a:r>
            <a:r>
              <a:rPr lang="en-GB" sz="2400" dirty="0" smtClean="0"/>
              <a:t>system-wide service </a:t>
            </a:r>
            <a:r>
              <a:rPr lang="en-GB" sz="2400" dirty="0"/>
              <a:t>utilisation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2400" dirty="0"/>
              <a:t>Reduced service capacity due to staff absence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2400" dirty="0"/>
              <a:t>Bed utilisation restricted due to infection control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2400" dirty="0"/>
              <a:t>Overcrowding in </a:t>
            </a:r>
            <a:r>
              <a:rPr lang="en-GB" sz="2400" dirty="0" smtClean="0"/>
              <a:t>EDs (RCHT, UHP, NDHT)</a:t>
            </a:r>
            <a:endParaRPr lang="en-GB" sz="24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2400" dirty="0"/>
              <a:t>Time lost to ambulance handover delays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2400" dirty="0"/>
              <a:t>Cancellation of </a:t>
            </a:r>
            <a:r>
              <a:rPr lang="en-GB" sz="2400" dirty="0" smtClean="0"/>
              <a:t>elective treatments</a:t>
            </a:r>
            <a:endParaRPr lang="en-GB" sz="24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2400" dirty="0"/>
              <a:t>Staff &amp; patients stranded due to </a:t>
            </a:r>
            <a:r>
              <a:rPr lang="en-GB" sz="2400" dirty="0" smtClean="0"/>
              <a:t>transport </a:t>
            </a:r>
            <a:r>
              <a:rPr lang="en-GB" sz="2400" dirty="0"/>
              <a:t>disruption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0" lvl="0" indent="0">
              <a:buNone/>
            </a:pPr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95996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Planning approach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Clear shared aims</a:t>
            </a:r>
          </a:p>
          <a:p>
            <a:r>
              <a:rPr lang="en-GB" sz="2400" dirty="0" smtClean="0"/>
              <a:t>Winter as part </a:t>
            </a:r>
            <a:r>
              <a:rPr lang="en-GB" sz="2400" dirty="0"/>
              <a:t>of </a:t>
            </a:r>
            <a:r>
              <a:rPr lang="en-GB" sz="2400" dirty="0" smtClean="0"/>
              <a:t>wider UEC sustainability</a:t>
            </a:r>
            <a:endParaRPr lang="en-GB" sz="2400" dirty="0"/>
          </a:p>
          <a:p>
            <a:r>
              <a:rPr lang="en-GB" sz="2400" dirty="0" smtClean="0"/>
              <a:t>‘Planning’ – an activity not a document</a:t>
            </a:r>
          </a:p>
          <a:p>
            <a:r>
              <a:rPr lang="en-GB" sz="2400" dirty="0" smtClean="0"/>
              <a:t>Evidence based risk management &amp; impact assessment</a:t>
            </a:r>
          </a:p>
          <a:p>
            <a:r>
              <a:rPr lang="en-GB" sz="2400" smtClean="0"/>
              <a:t>System-wide </a:t>
            </a:r>
            <a:r>
              <a:rPr lang="en-GB" sz="2400" dirty="0"/>
              <a:t>priorities</a:t>
            </a:r>
            <a:endParaRPr lang="en-GB" sz="2400" dirty="0" smtClean="0"/>
          </a:p>
          <a:p>
            <a:r>
              <a:rPr lang="en-GB" sz="2400" dirty="0" smtClean="0"/>
              <a:t>Mitigating </a:t>
            </a:r>
            <a:r>
              <a:rPr lang="en-GB" sz="2400" dirty="0"/>
              <a:t>actions </a:t>
            </a:r>
            <a:r>
              <a:rPr lang="en-GB" sz="2400" dirty="0" smtClean="0"/>
              <a:t>(for likelihood &amp; impact)</a:t>
            </a:r>
          </a:p>
          <a:p>
            <a:r>
              <a:rPr lang="en-GB" sz="2400" dirty="0" smtClean="0"/>
              <a:t>Contingency plans </a:t>
            </a:r>
          </a:p>
          <a:p>
            <a:r>
              <a:rPr lang="en-GB" sz="2400" dirty="0" smtClean="0"/>
              <a:t>Clear accountability, targets &amp; success measures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8687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04019"/>
            <a:ext cx="5543847" cy="720725"/>
          </a:xfrm>
        </p:spPr>
        <p:txBody>
          <a:bodyPr/>
          <a:lstStyle/>
          <a:p>
            <a:r>
              <a:rPr lang="en-GB" dirty="0" smtClean="0"/>
              <a:t>Winter Planning - Key aims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AutoNum type="arabicPeriod"/>
            </a:pPr>
            <a:r>
              <a:rPr lang="en-GB" sz="2400" dirty="0"/>
              <a:t>Help people stay safe, well &amp; independent at home</a:t>
            </a:r>
          </a:p>
          <a:p>
            <a:pPr marL="514350" lvl="0" indent="-514350">
              <a:buAutoNum type="arabicPeriod"/>
            </a:pPr>
            <a:r>
              <a:rPr lang="en-GB" sz="2400" dirty="0"/>
              <a:t>Provide rapid assessment &amp; advice or treatment of urgent care needs </a:t>
            </a:r>
          </a:p>
          <a:p>
            <a:pPr marL="514350" lvl="0" indent="-514350">
              <a:buAutoNum type="arabicPeriod"/>
            </a:pPr>
            <a:r>
              <a:rPr lang="en-GB" sz="2400" dirty="0"/>
              <a:t>Make Ambulatory Care our default, with bed based care only when clinically indicated</a:t>
            </a:r>
          </a:p>
          <a:p>
            <a:pPr marL="514350" lvl="0" indent="-514350">
              <a:buAutoNum type="arabicPeriod"/>
            </a:pPr>
            <a:r>
              <a:rPr lang="en-GB" sz="2400" dirty="0"/>
              <a:t>Get people back home quickly if they are admitted to hospital</a:t>
            </a:r>
          </a:p>
          <a:p>
            <a:pPr marL="514350" lvl="0" indent="-514350">
              <a:buAutoNum type="arabicPeriod"/>
            </a:pPr>
            <a:r>
              <a:rPr lang="en-GB" sz="2400" dirty="0"/>
              <a:t>Maintain </a:t>
            </a:r>
            <a:r>
              <a:rPr lang="en-GB" sz="2400" dirty="0" smtClean="0"/>
              <a:t>planned levels of access to elective care</a:t>
            </a:r>
            <a:endParaRPr lang="en-GB" sz="2400" dirty="0"/>
          </a:p>
          <a:p>
            <a:pPr marL="514350" lvl="0" indent="-514350">
              <a:buAutoNum type="arabicPeriod"/>
            </a:pPr>
            <a:r>
              <a:rPr lang="en-GB" sz="2400" dirty="0"/>
              <a:t>M</a:t>
            </a:r>
            <a:r>
              <a:rPr lang="en-GB" sz="2400" dirty="0" smtClean="0"/>
              <a:t>aintain </a:t>
            </a:r>
            <a:r>
              <a:rPr lang="en-GB" sz="2400" dirty="0"/>
              <a:t>safety &amp; standards </a:t>
            </a:r>
            <a:r>
              <a:rPr lang="en-GB" sz="2400" dirty="0" smtClean="0"/>
              <a:t>&amp; people’s experience of care - 24/7 </a:t>
            </a:r>
            <a:r>
              <a:rPr lang="en-GB" sz="2400" dirty="0"/>
              <a:t>within available resources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6279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5543847" cy="863377"/>
          </a:xfrm>
        </p:spPr>
        <p:txBody>
          <a:bodyPr/>
          <a:lstStyle/>
          <a:p>
            <a:r>
              <a:rPr lang="en-GB" dirty="0" smtClean="0"/>
              <a:t>Our Priority Areas of Focus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72816"/>
            <a:ext cx="8496944" cy="4752528"/>
          </a:xfrm>
        </p:spPr>
        <p:txBody>
          <a:bodyPr/>
          <a:lstStyle/>
          <a:p>
            <a:pPr marL="361950" lvl="0" indent="-361950">
              <a:buFont typeface="Arial" panose="020B0604020202020204" pitchFamily="34" charset="0"/>
              <a:buChar char="•"/>
            </a:pPr>
            <a:r>
              <a:rPr lang="en-GB" sz="2400" dirty="0" smtClean="0"/>
              <a:t>Helping people stay safe, well and at home</a:t>
            </a:r>
          </a:p>
          <a:p>
            <a:pPr marL="361950" lvl="0" indent="-361950">
              <a:buFont typeface="Arial" panose="020B0604020202020204" pitchFamily="34" charset="0"/>
              <a:buChar char="•"/>
            </a:pPr>
            <a:r>
              <a:rPr lang="en-GB" sz="2400" dirty="0" smtClean="0"/>
              <a:t>Workforce </a:t>
            </a:r>
            <a:r>
              <a:rPr lang="en-GB" sz="2400" dirty="0"/>
              <a:t>R</a:t>
            </a:r>
            <a:r>
              <a:rPr lang="en-GB" sz="2400" dirty="0" smtClean="0"/>
              <a:t>esilience</a:t>
            </a:r>
          </a:p>
          <a:p>
            <a:pPr marL="361950" lvl="0" indent="-361950">
              <a:buFont typeface="Arial" panose="020B0604020202020204" pitchFamily="34" charset="0"/>
              <a:buChar char="•"/>
            </a:pPr>
            <a:r>
              <a:rPr lang="en-GB" sz="2400" dirty="0" smtClean="0"/>
              <a:t>A&amp;E Front Door Effectiveness</a:t>
            </a:r>
          </a:p>
          <a:p>
            <a:pPr marL="361950" lvl="0" indent="-361950">
              <a:buFont typeface="Arial" panose="020B0604020202020204" pitchFamily="34" charset="0"/>
              <a:buChar char="•"/>
            </a:pPr>
            <a:r>
              <a:rPr lang="en-GB" sz="2400" dirty="0" smtClean="0"/>
              <a:t>Flu &amp; Norovirus</a:t>
            </a:r>
          </a:p>
          <a:p>
            <a:pPr marL="361950" lvl="0" indent="-361950">
              <a:buFont typeface="Arial" panose="020B0604020202020204" pitchFamily="34" charset="0"/>
              <a:buChar char="•"/>
            </a:pPr>
            <a:r>
              <a:rPr lang="en-GB" sz="2400" dirty="0" smtClean="0"/>
              <a:t>Non-Emergency Patient Transport </a:t>
            </a:r>
          </a:p>
          <a:p>
            <a:pPr marL="361950" lvl="0" indent="-361950">
              <a:buFont typeface="Arial" panose="020B0604020202020204" pitchFamily="34" charset="0"/>
              <a:buChar char="•"/>
            </a:pPr>
            <a:r>
              <a:rPr lang="en-GB" sz="2400" dirty="0" smtClean="0"/>
              <a:t>Severe Weather Planning</a:t>
            </a:r>
          </a:p>
          <a:p>
            <a:pPr marL="361950" lvl="0" indent="-361950">
              <a:buFont typeface="Arial" panose="020B0604020202020204" pitchFamily="34" charset="0"/>
              <a:buChar char="•"/>
            </a:pPr>
            <a:r>
              <a:rPr lang="en-GB" sz="2400" dirty="0" smtClean="0"/>
              <a:t>Increased value from bed-based care/reduce bed occupancy.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42553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steps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dirty="0"/>
              <a:t>Demand </a:t>
            </a:r>
            <a:r>
              <a:rPr lang="en-GB" sz="2400" dirty="0" smtClean="0"/>
              <a:t>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dirty="0" smtClean="0"/>
              <a:t>Bed modelling &amp; </a:t>
            </a:r>
            <a:r>
              <a:rPr lang="en-GB" sz="2400" dirty="0" err="1" smtClean="0"/>
              <a:t>systemwide</a:t>
            </a:r>
            <a:r>
              <a:rPr lang="en-GB" sz="2400" dirty="0" smtClean="0"/>
              <a:t> capacity &amp; demand modelling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dirty="0" smtClean="0"/>
              <a:t>Winter plan - test</a:t>
            </a:r>
            <a:r>
              <a:rPr lang="en-GB" sz="2400" dirty="0"/>
              <a:t>, </a:t>
            </a:r>
            <a:r>
              <a:rPr lang="en-GB" sz="2400" dirty="0" smtClean="0"/>
              <a:t>challenge, scenario test &amp; improve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dirty="0" err="1" smtClean="0"/>
              <a:t>Rota</a:t>
            </a:r>
            <a:r>
              <a:rPr lang="en-GB" sz="2400" dirty="0" smtClean="0"/>
              <a:t> reviews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dirty="0" smtClean="0"/>
              <a:t>Integrated Care Area workshops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dirty="0" smtClean="0"/>
              <a:t>Care </a:t>
            </a:r>
            <a:r>
              <a:rPr lang="en-GB" sz="2400" dirty="0"/>
              <a:t>Homes &amp; </a:t>
            </a:r>
            <a:r>
              <a:rPr lang="en-GB" sz="2400" dirty="0" smtClean="0"/>
              <a:t>Home </a:t>
            </a:r>
            <a:r>
              <a:rPr lang="en-GB" sz="2400" dirty="0"/>
              <a:t>Care Partnership </a:t>
            </a:r>
            <a:r>
              <a:rPr lang="en-GB" sz="2400" dirty="0" smtClean="0"/>
              <a:t>Meetings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dirty="0" smtClean="0"/>
              <a:t>System </a:t>
            </a:r>
            <a:r>
              <a:rPr lang="en-GB" sz="2400" dirty="0"/>
              <a:t>escalation </a:t>
            </a:r>
            <a:r>
              <a:rPr lang="en-GB" sz="2400" dirty="0" smtClean="0"/>
              <a:t>policy</a:t>
            </a:r>
            <a:endParaRPr lang="en-GB" sz="2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dirty="0" smtClean="0"/>
              <a:t>Bronze/Silver/Gold </a:t>
            </a:r>
            <a:r>
              <a:rPr lang="en-GB" sz="2400" dirty="0"/>
              <a:t>escalation </a:t>
            </a:r>
            <a:r>
              <a:rPr lang="en-GB" sz="2400" dirty="0" smtClean="0"/>
              <a:t>testing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dirty="0" smtClean="0"/>
              <a:t>Communications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b="1" dirty="0" smtClean="0"/>
              <a:t>Everyone engaged in planning </a:t>
            </a:r>
            <a:r>
              <a:rPr lang="en-GB" sz="2400" b="1" dirty="0"/>
              <a:t>to achieve </a:t>
            </a:r>
            <a:r>
              <a:rPr lang="en-GB" sz="2400" b="1" dirty="0" smtClean="0"/>
              <a:t>aims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474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019"/>
            <a:ext cx="5543847" cy="720725"/>
          </a:xfrm>
        </p:spPr>
        <p:txBody>
          <a:bodyPr/>
          <a:lstStyle/>
          <a:p>
            <a:r>
              <a:rPr lang="en-GB" dirty="0" smtClean="0"/>
              <a:t>Over to You…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713387"/>
          </a:xfrm>
        </p:spPr>
        <p:txBody>
          <a:bodyPr/>
          <a:lstStyle/>
          <a:p>
            <a:r>
              <a:rPr lang="en-GB" sz="2400" dirty="0" smtClean="0"/>
              <a:t>Can you commit to these aims</a:t>
            </a:r>
            <a:r>
              <a:rPr lang="en-GB" sz="2400" dirty="0"/>
              <a:t>? </a:t>
            </a:r>
          </a:p>
          <a:p>
            <a:r>
              <a:rPr lang="en-GB" sz="2400" dirty="0" smtClean="0"/>
              <a:t>Risks and issues – anything different in your area? </a:t>
            </a:r>
            <a:endParaRPr lang="en-GB" sz="2400" dirty="0"/>
          </a:p>
          <a:p>
            <a:r>
              <a:rPr lang="en-GB" sz="2400" dirty="0" smtClean="0"/>
              <a:t>Priorities – do you agree?</a:t>
            </a:r>
          </a:p>
          <a:p>
            <a:r>
              <a:rPr lang="en-GB" sz="2400" dirty="0" smtClean="0"/>
              <a:t>What is your contribution?</a:t>
            </a:r>
          </a:p>
          <a:p>
            <a:r>
              <a:rPr lang="en-GB" sz="2400" dirty="0" smtClean="0"/>
              <a:t>What </a:t>
            </a:r>
            <a:r>
              <a:rPr lang="en-GB" sz="2400" dirty="0"/>
              <a:t>else </a:t>
            </a:r>
            <a:r>
              <a:rPr lang="en-GB" sz="2400" dirty="0" smtClean="0"/>
              <a:t>do we need to do to achieve these aims/ mitigate these risks?</a:t>
            </a:r>
            <a:endParaRPr lang="en-GB" sz="2400" dirty="0"/>
          </a:p>
          <a:p>
            <a:r>
              <a:rPr lang="en-GB" sz="2400" dirty="0" smtClean="0"/>
              <a:t>What are you going to do now?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2024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Get your flu jab!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107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HS Kernow Powerpoint template">
  <a:themeElements>
    <a:clrScheme name="NHS Kernow master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HS Kernow master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HS Kernow master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S Kernow master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S Kernow master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S Kernow master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S Kernow master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S Kernow master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S Kernow master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S Kernow master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S Kernow master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S Kernow master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S Kernow master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S Kernow master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NHS Kernow Powerpoint template</Template>
  <TotalTime>825</TotalTime>
  <Words>414</Words>
  <Application>Microsoft Office PowerPoint</Application>
  <PresentationFormat>On-screen Show (4:3)</PresentationFormat>
  <Paragraphs>66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NHS Kernow Powerpoint template</vt:lpstr>
      <vt:lpstr>Winter 2018/19 Planning to maintain safety, standards and people’s experience of care</vt:lpstr>
      <vt:lpstr>Risks &amp; Issues</vt:lpstr>
      <vt:lpstr>Impact assessment</vt:lpstr>
      <vt:lpstr>Planning approach</vt:lpstr>
      <vt:lpstr>Winter Planning - Key aims</vt:lpstr>
      <vt:lpstr>Our Priority Areas of Focus</vt:lpstr>
      <vt:lpstr>Next steps</vt:lpstr>
      <vt:lpstr>Over to You…</vt:lpstr>
      <vt:lpstr>Get your flu jab!</vt:lpstr>
    </vt:vector>
  </TitlesOfParts>
  <Company>Cornwall NHS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Carrie Gibbon</dc:creator>
  <cp:lastModifiedBy>Karen Kay</cp:lastModifiedBy>
  <cp:revision>66</cp:revision>
  <cp:lastPrinted>2018-09-20T13:46:09Z</cp:lastPrinted>
  <dcterms:created xsi:type="dcterms:W3CDTF">2018-05-14T09:40:54Z</dcterms:created>
  <dcterms:modified xsi:type="dcterms:W3CDTF">2018-10-31T10:02:20Z</dcterms:modified>
</cp:coreProperties>
</file>